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338" r:id="rId3"/>
    <p:sldId id="308" r:id="rId4"/>
    <p:sldId id="277" r:id="rId5"/>
    <p:sldId id="278" r:id="rId6"/>
    <p:sldId id="269" r:id="rId7"/>
    <p:sldId id="276" r:id="rId8"/>
    <p:sldId id="317" r:id="rId9"/>
    <p:sldId id="318" r:id="rId10"/>
    <p:sldId id="372" r:id="rId11"/>
    <p:sldId id="321" r:id="rId12"/>
    <p:sldId id="279" r:id="rId13"/>
    <p:sldId id="339" r:id="rId14"/>
    <p:sldId id="283" r:id="rId15"/>
    <p:sldId id="327" r:id="rId16"/>
    <p:sldId id="328" r:id="rId17"/>
    <p:sldId id="340" r:id="rId18"/>
    <p:sldId id="267" r:id="rId19"/>
    <p:sldId id="306" r:id="rId20"/>
    <p:sldId id="348" r:id="rId21"/>
    <p:sldId id="350" r:id="rId22"/>
    <p:sldId id="352" r:id="rId23"/>
    <p:sldId id="355" r:id="rId24"/>
    <p:sldId id="357" r:id="rId25"/>
    <p:sldId id="367" r:id="rId26"/>
    <p:sldId id="366" r:id="rId27"/>
    <p:sldId id="374" r:id="rId28"/>
    <p:sldId id="375" r:id="rId29"/>
    <p:sldId id="376" r:id="rId30"/>
    <p:sldId id="377" r:id="rId31"/>
    <p:sldId id="299" r:id="rId32"/>
    <p:sldId id="345" r:id="rId33"/>
    <p:sldId id="368" r:id="rId34"/>
    <p:sldId id="300" r:id="rId35"/>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7" autoAdjust="0"/>
    <p:restoredTop sz="79747" autoAdjust="0"/>
  </p:normalViewPr>
  <p:slideViewPr>
    <p:cSldViewPr>
      <p:cViewPr varScale="1">
        <p:scale>
          <a:sx n="68" d="100"/>
          <a:sy n="68" d="100"/>
        </p:scale>
        <p:origin x="-2384" y="-104"/>
      </p:cViewPr>
      <p:guideLst>
        <p:guide orient="horz" pos="460"/>
        <p:guide orient="horz" pos="3690"/>
        <p:guide pos="499"/>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15/03/28</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みなさん、こんにちは。</a:t>
            </a:r>
            <a:endParaRPr lang="en-US" altLang="ja-JP" sz="1800" dirty="0" smtClean="0">
              <a:solidFill>
                <a:schemeClr val="tx1"/>
              </a:solidFill>
            </a:endParaRPr>
          </a:p>
          <a:p>
            <a:pPr marL="0" indent="0" algn="l">
              <a:buNone/>
            </a:pPr>
            <a:r>
              <a:rPr lang="ja-JP" altLang="en-US" sz="1800" dirty="0" smtClean="0">
                <a:solidFill>
                  <a:schemeClr val="tx1"/>
                </a:solidFill>
              </a:rPr>
              <a:t>本日は、大変すばらしい賞をいただき、また、みなさんに私たちの成果を説明する機会までいただき、大変嬉しく思います。</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もちろん、日本語でもプログラミングができます。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Scratch</a:t>
            </a:r>
            <a:r>
              <a:rPr lang="ja-JP" altLang="en-US" dirty="0" smtClean="0"/>
              <a:t>は、</a:t>
            </a:r>
            <a:endParaRPr lang="en-US" altLang="ja-JP" dirty="0" smtClean="0"/>
          </a:p>
          <a:p>
            <a:r>
              <a:rPr lang="ja-JP" altLang="en-US" dirty="0" smtClean="0"/>
              <a:t>私が子どもたちに</a:t>
            </a:r>
            <a:r>
              <a:rPr lang="en-US" altLang="ja-JP" dirty="0" smtClean="0"/>
              <a:t>Ruby</a:t>
            </a:r>
            <a:r>
              <a:rPr lang="ja-JP" altLang="en-US" dirty="0" smtClean="0"/>
              <a:t>を教えるときに抱えていた</a:t>
            </a:r>
            <a:r>
              <a:rPr lang="en-US" altLang="ja-JP" dirty="0" smtClean="0"/>
              <a:t>3</a:t>
            </a:r>
            <a:r>
              <a:rPr lang="ja-JP" altLang="en-US" dirty="0" smtClean="0"/>
              <a:t>つの問題を見事に解決していました！</a:t>
            </a:r>
            <a:endParaRPr lang="en-US" altLang="ja-JP" dirty="0" smtClean="0"/>
          </a:p>
          <a:p>
            <a:r>
              <a:rPr lang="en-US" altLang="ja-JP" dirty="0" smtClean="0"/>
              <a:t>&lt;press&gt;</a:t>
            </a:r>
          </a:p>
          <a:p>
            <a:r>
              <a:rPr lang="ja-JP" altLang="en-US" dirty="0" smtClean="0"/>
              <a:t>「これだ！」って思いましたね。</a:t>
            </a:r>
            <a:endParaRPr lang="en-US" altLang="ja-JP" dirty="0" smtClean="0"/>
          </a:p>
          <a:p>
            <a:r>
              <a:rPr lang="en-US" altLang="ja-JP" dirty="0" smtClean="0"/>
              <a:t>Ruby</a:t>
            </a:r>
            <a:r>
              <a:rPr lang="ja-JP" altLang="en-US" dirty="0" smtClean="0"/>
              <a:t>と</a:t>
            </a:r>
            <a:r>
              <a:rPr lang="en-US" altLang="ja-JP" dirty="0" smtClean="0"/>
              <a:t>Scratch</a:t>
            </a:r>
            <a:r>
              <a:rPr lang="ja-JP" altLang="en-US" dirty="0" smtClean="0"/>
              <a:t>を合わせたようなものを作ればいいんだ！と、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そして、私はスモウルビーを作りました！</a:t>
            </a:r>
            <a:endParaRPr lang="en-US" altLang="ja-JP" dirty="0" smtClean="0"/>
          </a:p>
          <a:p>
            <a:endParaRPr lang="en-US" altLang="ja-JP" dirty="0" smtClean="0"/>
          </a:p>
          <a:p>
            <a:r>
              <a:rPr lang="ja-JP" altLang="en-US" dirty="0" smtClean="0"/>
              <a:t>（それでは、実際にスモウルビーを見ていただきたいと思います！）</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スモウルビーは</a:t>
            </a:r>
            <a:r>
              <a:rPr lang="en-US" altLang="ja-JP" dirty="0" smtClean="0"/>
              <a:t>Scratch</a:t>
            </a:r>
            <a:r>
              <a:rPr lang="ja-JP" altLang="en-US" dirty="0" smtClean="0"/>
              <a:t>のような機能を持ち、なおかつ、</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命令ブロックを</a:t>
            </a:r>
            <a:r>
              <a:rPr kumimoji="1" lang="en-US" altLang="ja-JP" dirty="0" smtClean="0"/>
              <a:t>Ruby</a:t>
            </a:r>
            <a:r>
              <a:rPr kumimoji="1" lang="ja-JP" altLang="en-US" dirty="0" smtClean="0"/>
              <a:t>のプログラムに変換できたり、</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その逆の、</a:t>
            </a:r>
            <a:r>
              <a:rPr lang="en-US" altLang="ja-JP" dirty="0" smtClean="0"/>
              <a:t>Ruby</a:t>
            </a:r>
            <a:r>
              <a:rPr lang="ja-JP" altLang="en-US" dirty="0" smtClean="0"/>
              <a:t>のプログラムを命令ブロックに変換することもできます。</a:t>
            </a:r>
            <a:endParaRPr lang="en-US" altLang="ja-JP" dirty="0" smtClean="0"/>
          </a:p>
          <a:p>
            <a:r>
              <a:rPr lang="ja-JP" altLang="en-US" dirty="0" smtClean="0"/>
              <a:t>これは他のビジュアルプログラミングエディタにはない、スモウルビーの特徴のひとつです。</a:t>
            </a:r>
            <a:endParaRPr lang="en-US" altLang="ja-JP" dirty="0" smtClean="0"/>
          </a:p>
          <a:p>
            <a:endParaRPr lang="en-US" altLang="ja-JP" dirty="0" smtClean="0"/>
          </a:p>
          <a:p>
            <a:r>
              <a:rPr lang="ja-JP" altLang="en-US" dirty="0" smtClean="0"/>
              <a:t>この機能により、命令ブロックでのプログラミングから、</a:t>
            </a:r>
            <a:r>
              <a:rPr lang="en-US" altLang="ja-JP" dirty="0" smtClean="0"/>
              <a:t>Ruby</a:t>
            </a:r>
            <a:r>
              <a:rPr lang="ja-JP" altLang="en-US" dirty="0" smtClean="0"/>
              <a:t>のコードを直接入力するプログラミングへスムーズに移行できます。</a:t>
            </a:r>
            <a:endParaRPr lang="en-US" altLang="ja-JP" dirty="0" smtClean="0"/>
          </a:p>
          <a:p>
            <a:endParaRPr lang="en-US" altLang="ja-JP" dirty="0" smtClean="0"/>
          </a:p>
          <a:p>
            <a:r>
              <a:rPr lang="ja-JP" altLang="en-US" dirty="0" smtClean="0"/>
              <a:t>これがスモウルビーです！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さて、そのスモウルビーですが、</a:t>
            </a:r>
            <a:r>
              <a:rPr lang="en-US" altLang="ja-JP" dirty="0" smtClean="0"/>
              <a:t>Ruby</a:t>
            </a:r>
            <a:r>
              <a:rPr lang="ja-JP" altLang="en-US" dirty="0" smtClean="0"/>
              <a:t>アソシエーションさまの助成事業の支援を受けて、昨年の２月頃に公開できました。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すると、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島根県松江市の全市立中学校で、</a:t>
            </a:r>
            <a:endParaRPr kumimoji="1" lang="en-US" altLang="ja-JP" dirty="0" smtClean="0"/>
          </a:p>
          <a:p>
            <a:r>
              <a:rPr kumimoji="1" lang="en-US" altLang="ja-JP" dirty="0" smtClean="0"/>
              <a:t>2016</a:t>
            </a:r>
            <a:r>
              <a:rPr kumimoji="1" lang="ja-JP" altLang="en-US" baseline="0" dirty="0" smtClean="0"/>
              <a:t>年度からスモウルビーを使って</a:t>
            </a:r>
            <a:r>
              <a:rPr kumimoji="1" lang="en-US" altLang="ja-JP" baseline="0" dirty="0" smtClean="0"/>
              <a:t>Ruby</a:t>
            </a:r>
            <a:r>
              <a:rPr kumimoji="1" lang="ja-JP" altLang="en-US" baseline="0" dirty="0" smtClean="0"/>
              <a:t>の授業が行われることになりました</a:t>
            </a:r>
            <a:r>
              <a:rPr kumimoji="1" lang="en-US" altLang="ja-JP" baseline="0" dirty="0" smtClean="0"/>
              <a:t> v</a:t>
            </a:r>
          </a:p>
          <a:p>
            <a:r>
              <a:rPr kumimoji="1" lang="ja-JP" altLang="en-US" baseline="0" dirty="0" smtClean="0"/>
              <a:t>つまり、近い将来、松江市内の子どもたちは、みんな</a:t>
            </a:r>
            <a:r>
              <a:rPr kumimoji="1" lang="en-US" altLang="ja-JP" baseline="0" dirty="0" smtClean="0"/>
              <a:t>Ruby</a:t>
            </a:r>
            <a:r>
              <a:rPr kumimoji="1" lang="ja-JP" altLang="en-US" baseline="0" dirty="0" smtClean="0"/>
              <a:t>使いになるわけですね</a:t>
            </a:r>
            <a:r>
              <a:rPr kumimoji="1" lang="en-US" altLang="ja-JP" baseline="0" dirty="0" smtClean="0"/>
              <a:t>www</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そして、もうひとつの成果は、昨年の４月に私たちが</a:t>
            </a:r>
            <a:r>
              <a:rPr lang="en-US" altLang="ja-JP" dirty="0" smtClean="0"/>
              <a:t>Ruby</a:t>
            </a:r>
            <a:r>
              <a:rPr lang="ja-JP" altLang="en-US" dirty="0" smtClean="0"/>
              <a:t>プログラミング少年団という任意団体を作ったことです。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この団体は、</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一人でも多くの青少年にプログラミングの喜びを</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プログラミングを通じて青少年とネット社会との関わり方を考える組織を地域社会の中に</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を掲げて、子どもたちを対象にプログラミングを教えるための団体です。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Ruby</a:t>
            </a:r>
            <a:r>
              <a:rPr lang="ja-JP" altLang="en-US" baseline="0" dirty="0" smtClean="0"/>
              <a:t>プログラミング少年団</a:t>
            </a:r>
            <a:r>
              <a:rPr lang="en-US" altLang="ja-JP" baseline="0" dirty="0" smtClean="0"/>
              <a:t> </a:t>
            </a:r>
            <a:r>
              <a:rPr lang="ja-JP" altLang="en-US" baseline="0" dirty="0" smtClean="0"/>
              <a:t>団長の高尾が説明します。よろしくお願いします。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主な活動のひとつは、「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昨年の</a:t>
            </a:r>
            <a:r>
              <a:rPr lang="en-US" altLang="ja-JP" dirty="0" smtClean="0"/>
              <a:t>5</a:t>
            </a:r>
            <a:r>
              <a:rPr lang="ja-JP" altLang="en-US" dirty="0" smtClean="0"/>
              <a:t>月から毎月開催していて、今月までで合計</a:t>
            </a:r>
            <a:r>
              <a:rPr lang="en-US" altLang="ja-JP" dirty="0" smtClean="0"/>
              <a:t>150</a:t>
            </a:r>
            <a:r>
              <a:rPr lang="ja-JP" altLang="en-US" dirty="0" smtClean="0"/>
              <a:t>人の子どもたちが参加してくれました。</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それでは、イベントの様子を写真でお伝えします。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楽しそうな雰囲気が伝わりましたでしょうか。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また、昨年の</a:t>
            </a:r>
            <a:r>
              <a:rPr kumimoji="1" lang="en-US" altLang="ja-JP" dirty="0" smtClean="0"/>
              <a:t>10</a:t>
            </a:r>
            <a:r>
              <a:rPr kumimoji="1" lang="ja-JP" altLang="en-US" dirty="0" smtClean="0"/>
              <a:t>月から、毎月一回、プログラミング道場を開催しています。</a:t>
            </a:r>
            <a:endParaRPr kumimoji="1" lang="en-US" altLang="ja-JP" dirty="0" smtClean="0"/>
          </a:p>
          <a:p>
            <a:endParaRPr kumimoji="1" lang="en-US" altLang="ja-JP" dirty="0" smtClean="0"/>
          </a:p>
          <a:p>
            <a:r>
              <a:rPr kumimoji="1" lang="ja-JP" altLang="en-US" dirty="0" smtClean="0"/>
              <a:t>プログラミング道場は、プログラミングを体験した子どもたちがステップアップするための無料のプログラミング教室です。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こちらも少しだけ当日の様子を紹介します。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現在の主な活動は、これらのプログラミング教室なのですが、</a:t>
            </a:r>
            <a:endParaRPr lang="en-US" altLang="ja-JP" dirty="0" smtClean="0"/>
          </a:p>
          <a:p>
            <a:r>
              <a:rPr lang="ja-JP" altLang="en-US" dirty="0" smtClean="0"/>
              <a:t>将来的には、プログラミング少年団の取り組みを日本全国に拡げ、野球</a:t>
            </a:r>
            <a:r>
              <a:rPr lang="ja-JP" altLang="en-US" dirty="0"/>
              <a:t>やサッカーのスポーツ</a:t>
            </a:r>
            <a:r>
              <a:rPr lang="ja-JP" altLang="en-US" dirty="0" smtClean="0"/>
              <a:t>少年団のような組織を作りたいと考えています。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スポーツ少年団は、昭和</a:t>
            </a:r>
            <a:r>
              <a:rPr lang="en-US" altLang="ja-JP" dirty="0" smtClean="0"/>
              <a:t>37</a:t>
            </a:r>
            <a:r>
              <a:rPr lang="ja-JP" altLang="en-US" dirty="0" smtClean="0"/>
              <a:t>年創設で、平成</a:t>
            </a:r>
            <a:r>
              <a:rPr lang="en-US" altLang="ja-JP" dirty="0" smtClean="0"/>
              <a:t>24</a:t>
            </a:r>
            <a:r>
              <a:rPr lang="ja-JP" altLang="en-US" dirty="0" smtClean="0"/>
              <a:t>年に</a:t>
            </a:r>
            <a:r>
              <a:rPr lang="en-US" altLang="ja-JP" dirty="0" smtClean="0"/>
              <a:t>50</a:t>
            </a:r>
            <a:r>
              <a:rPr lang="ja-JP" altLang="en-US" dirty="0" smtClean="0"/>
              <a:t>周年を迎え、</a:t>
            </a:r>
            <a:r>
              <a:rPr lang="en-US" altLang="ja-JP" dirty="0" smtClean="0"/>
              <a:t>3</a:t>
            </a:r>
            <a:r>
              <a:rPr lang="ja-JP" altLang="en-US" dirty="0" smtClean="0"/>
              <a:t>万</a:t>
            </a:r>
            <a:r>
              <a:rPr lang="en-US" altLang="ja-JP" dirty="0" smtClean="0"/>
              <a:t>5</a:t>
            </a:r>
            <a:r>
              <a:rPr lang="ja-JP" altLang="en-US" dirty="0" smtClean="0"/>
              <a:t>千団体、</a:t>
            </a:r>
            <a:r>
              <a:rPr lang="en-US" altLang="ja-JP" dirty="0" smtClean="0"/>
              <a:t>78</a:t>
            </a:r>
            <a:r>
              <a:rPr lang="ja-JP" altLang="en-US" dirty="0" smtClean="0"/>
              <a:t>万人をようする日本最大の青少年スポーツ団体です。</a:t>
            </a:r>
            <a:endParaRPr lang="ja-JP" altLang="en-US" dirty="0"/>
          </a:p>
          <a:p>
            <a:r>
              <a:rPr lang="ja-JP" altLang="en-US" dirty="0" smtClean="0"/>
              <a:t>具体的には、</a:t>
            </a:r>
            <a:endParaRPr lang="en-US" altLang="ja-JP" dirty="0" smtClean="0"/>
          </a:p>
          <a:p>
            <a:r>
              <a:rPr lang="ja-JP" altLang="en-US" dirty="0" smtClean="0"/>
              <a:t> </a:t>
            </a:r>
            <a:r>
              <a:rPr lang="ja-JP" altLang="en-US" dirty="0"/>
              <a:t>*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a:t>
            </a:r>
            <a:r>
              <a:rPr lang="ja-JP" altLang="en-US" dirty="0" smtClean="0"/>
              <a:t>あります。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つまり、</a:t>
            </a:r>
            <a:r>
              <a:rPr lang="en-US" altLang="ja-JP" dirty="0" smtClean="0"/>
              <a:t>Ruby</a:t>
            </a:r>
            <a:r>
              <a:rPr lang="ja-JP" altLang="en-US" dirty="0" smtClean="0"/>
              <a:t>プロ少は、</a:t>
            </a:r>
            <a:endParaRPr lang="en-US" altLang="ja-JP" dirty="0" smtClean="0"/>
          </a:p>
          <a:p>
            <a:r>
              <a:rPr lang="en-US" altLang="ja-JP" baseline="0" dirty="0" smtClean="0"/>
              <a:t> * </a:t>
            </a:r>
            <a:r>
              <a:rPr lang="ja-JP" altLang="en-US" baseline="0" dirty="0" smtClean="0"/>
              <a:t>１日体験を運営して、子どもたちにプログラミングに興味をもち、</a:t>
            </a:r>
            <a:endParaRPr lang="ja-JP" altLang="en-US" dirty="0"/>
          </a:p>
          <a:p>
            <a:r>
              <a:rPr lang="ja-JP" altLang="en-US" dirty="0"/>
              <a:t> * </a:t>
            </a:r>
            <a:r>
              <a:rPr lang="ja-JP" altLang="en-US" dirty="0" smtClean="0"/>
              <a:t>夏休み、冬休みに合宿形式のプログラミング教室を運営して、プログラミングの基礎を学んでもらい、</a:t>
            </a:r>
            <a:endParaRPr lang="en-US" altLang="ja-JP" dirty="0" smtClean="0"/>
          </a:p>
          <a:p>
            <a:r>
              <a:rPr lang="en-US" altLang="ja-JP" dirty="0" smtClean="0"/>
              <a:t> * </a:t>
            </a:r>
            <a:r>
              <a:rPr lang="ja-JP" altLang="en-US" dirty="0" smtClean="0"/>
              <a:t>有償ボランティアのコーチによる参加無料のプログラミング道場を運営して、プログラミングに取り組むチームを作り、</a:t>
            </a:r>
            <a:endParaRPr lang="ja-JP" altLang="en-US" dirty="0"/>
          </a:p>
          <a:p>
            <a:r>
              <a:rPr lang="ja-JP" altLang="en-US" dirty="0"/>
              <a:t> * </a:t>
            </a:r>
            <a:r>
              <a:rPr lang="ja-JP" altLang="en-US" dirty="0" smtClean="0"/>
              <a:t>地区大会</a:t>
            </a:r>
            <a:r>
              <a:rPr lang="ja-JP" altLang="en-US" dirty="0"/>
              <a:t>、県大会、全国</a:t>
            </a:r>
            <a:r>
              <a:rPr lang="ja-JP" altLang="en-US" dirty="0" smtClean="0"/>
              <a:t>大会といったコンテストを運営して、チーム間でお互いの技術を向上させる、</a:t>
            </a:r>
            <a:endParaRPr lang="en-US" altLang="ja-JP" dirty="0" smtClean="0"/>
          </a:p>
          <a:p>
            <a:r>
              <a:rPr lang="ja-JP" altLang="en-US" dirty="0" smtClean="0"/>
              <a:t>といったことを行います。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私は、</a:t>
            </a:r>
            <a:r>
              <a:rPr kumimoji="1" lang="en-US" altLang="ja-JP" dirty="0" smtClean="0"/>
              <a:t>6</a:t>
            </a:r>
            <a:r>
              <a:rPr kumimoji="1" lang="ja-JP" altLang="en-US" dirty="0" smtClean="0"/>
              <a:t>年前から、島根県松江市で中学生に</a:t>
            </a:r>
            <a:r>
              <a:rPr kumimoji="1" lang="en-US" altLang="ja-JP" dirty="0" smtClean="0"/>
              <a:t>Ruby</a:t>
            </a:r>
            <a:r>
              <a:rPr kumimoji="1" lang="ja-JP" altLang="en-US" dirty="0" smtClean="0"/>
              <a:t>を教えています。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そして、この仕組を全国に広めるために、</a:t>
            </a:r>
            <a:endParaRPr lang="en-US" altLang="ja-JP" dirty="0" smtClean="0"/>
          </a:p>
          <a:p>
            <a:r>
              <a:rPr lang="ja-JP" altLang="en-US" dirty="0" smtClean="0"/>
              <a:t>・教材・教科書はオープンソースソフトウェア・ハードウェア</a:t>
            </a:r>
            <a:endParaRPr lang="en-US" altLang="ja-JP" dirty="0" smtClean="0"/>
          </a:p>
          <a:p>
            <a:r>
              <a:rPr lang="ja-JP" altLang="en-US" dirty="0" smtClean="0"/>
              <a:t>・教室・コンテストの運営ノウハウを無料で提供</a:t>
            </a:r>
            <a:endParaRPr lang="en-US" altLang="ja-JP" dirty="0" smtClean="0"/>
          </a:p>
          <a:p>
            <a:r>
              <a:rPr lang="ja-JP" altLang="en-US" dirty="0" smtClean="0"/>
              <a:t>・定期的な指導者講習会の実施</a:t>
            </a:r>
            <a:endParaRPr lang="en-US" altLang="ja-JP" dirty="0" smtClean="0"/>
          </a:p>
          <a:p>
            <a:r>
              <a:rPr lang="ja-JP" altLang="en-US" dirty="0" smtClean="0"/>
              <a:t>・障害保険とか、お金の管理などの面倒な事務処理は一手に</a:t>
            </a:r>
            <a:r>
              <a:rPr lang="en-US" altLang="ja-JP" dirty="0" smtClean="0"/>
              <a:t>Ruby</a:t>
            </a:r>
            <a:r>
              <a:rPr lang="ja-JP" altLang="en-US" dirty="0" smtClean="0"/>
              <a:t>プロ少が引き受ける</a:t>
            </a:r>
            <a:endParaRPr lang="en-US" altLang="ja-JP" dirty="0" smtClean="0"/>
          </a:p>
          <a:p>
            <a:endParaRPr lang="en-US" altLang="ja-JP" dirty="0" smtClean="0"/>
          </a:p>
          <a:p>
            <a:r>
              <a:rPr lang="ja-JP" altLang="en-US" dirty="0" smtClean="0"/>
              <a:t>といったことを行い、各地域で特色を持ったプログラミング少年団を作っていきます。</a:t>
            </a:r>
            <a:endParaRPr lang="en-US" altLang="ja-JP" dirty="0" smtClean="0"/>
          </a:p>
          <a:p>
            <a:endParaRPr lang="en-US" altLang="ja-JP" dirty="0" smtClean="0"/>
          </a:p>
          <a:p>
            <a:r>
              <a:rPr lang="ja-JP" altLang="en-US" dirty="0" smtClean="0"/>
              <a:t>実際にプログラミング教室を行ってみてわかったのは、プログラミングを教えるときに初期費用も、運営費用もほとんどかかりません。大切なのは、こどもたちにプログラミングを教えたいという情熱です！</a:t>
            </a:r>
            <a:endParaRPr lang="en-US" altLang="ja-JP" dirty="0" smtClean="0"/>
          </a:p>
          <a:p>
            <a:endParaRPr lang="en-US" altLang="ja-JP" dirty="0" smtClean="0"/>
          </a:p>
          <a:p>
            <a:r>
              <a:rPr lang="ja-JP" altLang="en-US" dirty="0" smtClean="0"/>
              <a:t>ぜひ、私たちの地域でも実施したいという方がおられましたら、</a:t>
            </a:r>
            <a:r>
              <a:rPr lang="en-US" altLang="ja-JP" dirty="0" smtClean="0"/>
              <a:t>Facebook</a:t>
            </a:r>
            <a:r>
              <a:rPr lang="ja-JP" altLang="en-US" dirty="0" smtClean="0"/>
              <a:t>などで気軽に声をかけてください。</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最後に、自分の生活で使う道具を自分で直すことができる、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また、あらたな問題に直面したときにその問題を解決するための道具を自分で作り出すことができる。</a:t>
            </a:r>
            <a:endParaRPr kumimoji="1" lang="en-US" altLang="ja-JP" dirty="0" smtClean="0"/>
          </a:p>
          <a:p>
            <a:r>
              <a:rPr kumimoji="1" lang="ja-JP" altLang="en-US" dirty="0" smtClean="0"/>
              <a:t>このような価値観はこの場におられる皆さんには共感していただけるのではないでしょうか。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Ruby</a:t>
            </a:r>
            <a:r>
              <a:rPr kumimoji="1" lang="ja-JP" altLang="en-US" dirty="0" smtClean="0"/>
              <a:t>は、問題を解決するための汎用的で強力なツールです。</a:t>
            </a:r>
            <a:endParaRPr kumimoji="1" lang="en-US" altLang="ja-JP" dirty="0" smtClean="0"/>
          </a:p>
          <a:p>
            <a:r>
              <a:rPr kumimoji="1" lang="ja-JP" altLang="en-US" dirty="0" smtClean="0"/>
              <a:t>私たちはこの最高のツールを子ども達に授けたい、という想いで今後も活動に取り組んでいきます。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これまで</a:t>
            </a:r>
            <a:r>
              <a:rPr lang="en-US" altLang="ja-JP" dirty="0" smtClean="0"/>
              <a:t>200</a:t>
            </a:r>
            <a:r>
              <a:rPr lang="ja-JP" altLang="en-US" dirty="0" smtClean="0"/>
              <a:t>人以上の中学生に</a:t>
            </a:r>
            <a:r>
              <a:rPr lang="en-US" altLang="ja-JP" dirty="0" smtClean="0"/>
              <a:t>Ruby</a:t>
            </a:r>
            <a:r>
              <a:rPr lang="ja-JP" altLang="en-US" dirty="0" smtClean="0"/>
              <a:t>を教えてきたのですが、はじめてプログラミングを</a:t>
            </a:r>
            <a:r>
              <a:rPr lang="ja-JP" altLang="en-US" baseline="0" dirty="0" smtClean="0"/>
              <a:t>学ぶ子どもたちにとって、</a:t>
            </a:r>
            <a:r>
              <a:rPr lang="en-US" altLang="ja-JP" baseline="0" dirty="0" smtClean="0"/>
              <a:t>Ruby</a:t>
            </a:r>
            <a:r>
              <a:rPr lang="ja-JP" altLang="en-US" baseline="0" dirty="0" smtClean="0"/>
              <a:t>はどうだったかというと、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baseline="0" dirty="0" smtClean="0"/>
              <a:t>実はちょっと難しかったようです</a:t>
            </a:r>
            <a:r>
              <a:rPr lang="en-US" altLang="ja-JP" baseline="0" dirty="0" smtClean="0"/>
              <a:t>…</a:t>
            </a:r>
          </a:p>
          <a:p>
            <a:r>
              <a:rPr lang="ja-JP" altLang="en-US" baseline="0" dirty="0" smtClean="0"/>
              <a:t>その理由は、</a:t>
            </a:r>
            <a:endParaRPr lang="en-US" altLang="ja-JP" baseline="0" dirty="0" smtClean="0"/>
          </a:p>
          <a:p>
            <a:r>
              <a:rPr lang="en-US" altLang="ja-JP" baseline="0" dirty="0" smtClean="0"/>
              <a:t>&lt;press&gt;</a:t>
            </a:r>
          </a:p>
          <a:p>
            <a:r>
              <a:rPr lang="ja-JP" altLang="en-US" baseline="0" dirty="0" smtClean="0"/>
              <a:t>タイピング。特に大なりとか小なりとかの記号は入力が難しいようです。</a:t>
            </a:r>
            <a:endParaRPr lang="en-US" altLang="ja-JP" baseline="0" dirty="0" smtClean="0"/>
          </a:p>
          <a:p>
            <a:r>
              <a:rPr lang="en-US" altLang="ja-JP" baseline="0" dirty="0" smtClean="0"/>
              <a:t>&lt;press&gt;</a:t>
            </a:r>
          </a:p>
          <a:p>
            <a:r>
              <a:rPr lang="ja-JP" altLang="en-US" baseline="0" dirty="0" smtClean="0"/>
              <a:t>次に英語。</a:t>
            </a:r>
            <a:r>
              <a:rPr lang="en-US" altLang="ja-JP" baseline="0" dirty="0" smtClean="0"/>
              <a:t>if </a:t>
            </a:r>
            <a:r>
              <a:rPr lang="ja-JP" altLang="en-US" baseline="0" dirty="0" smtClean="0"/>
              <a:t>とか</a:t>
            </a:r>
            <a:r>
              <a:rPr lang="en-US" altLang="ja-JP" baseline="0" dirty="0" smtClean="0"/>
              <a:t> do </a:t>
            </a:r>
            <a:r>
              <a:rPr lang="ja-JP" altLang="en-US" baseline="0" dirty="0" smtClean="0"/>
              <a:t>とか</a:t>
            </a:r>
            <a:r>
              <a:rPr lang="en-US" altLang="ja-JP" baseline="0" dirty="0" smtClean="0"/>
              <a:t> move </a:t>
            </a:r>
            <a:r>
              <a:rPr lang="ja-JP" altLang="en-US" baseline="0" dirty="0" smtClean="0"/>
              <a:t>とか、私たちが簡単そうだと思う英語でもかなり抵抗があるようです。</a:t>
            </a:r>
            <a:endParaRPr lang="en-US" altLang="ja-JP" baseline="0" dirty="0" smtClean="0"/>
          </a:p>
          <a:p>
            <a:r>
              <a:rPr lang="en-US" altLang="ja-JP" baseline="0" dirty="0" smtClean="0"/>
              <a:t>&lt;press&gt;</a:t>
            </a:r>
          </a:p>
          <a:p>
            <a:r>
              <a:rPr lang="ja-JP" altLang="en-US" baseline="0" dirty="0" smtClean="0"/>
              <a:t>最後は、</a:t>
            </a:r>
            <a:r>
              <a:rPr lang="en-US" altLang="ja-JP" baseline="0" dirty="0" smtClean="0"/>
              <a:t>Ruby</a:t>
            </a:r>
            <a:r>
              <a:rPr lang="ja-JP" altLang="en-US" baseline="0" dirty="0" smtClean="0"/>
              <a:t>の文法やライブラリの</a:t>
            </a:r>
            <a:r>
              <a:rPr lang="en-US" altLang="ja-JP" baseline="0" dirty="0" smtClean="0"/>
              <a:t>API</a:t>
            </a:r>
            <a:r>
              <a:rPr lang="ja-JP" altLang="en-US" baseline="0" dirty="0" smtClean="0"/>
              <a:t>。子どもたちはそれらを知りません。何度も何度もやり方を聞いてくれるのですが、教えてもらったことしかできません。</a:t>
            </a:r>
            <a:endParaRPr lang="en-US" altLang="ja-JP" baseline="0" dirty="0" smtClean="0"/>
          </a:p>
          <a:p>
            <a:endParaRPr lang="en-US" altLang="ja-JP" baseline="0" dirty="0" smtClean="0"/>
          </a:p>
          <a:p>
            <a:r>
              <a:rPr lang="ja-JP" altLang="en-US" baseline="0" dirty="0" smtClean="0"/>
              <a:t>プログラミングは楽しんでいましたが、残念なことに、自宅でも継続して</a:t>
            </a:r>
            <a:r>
              <a:rPr lang="en-US" altLang="ja-JP" baseline="0" dirty="0" smtClean="0"/>
              <a:t>Ruby</a:t>
            </a:r>
            <a:r>
              <a:rPr lang="ja-JP" altLang="en-US" baseline="0" dirty="0" smtClean="0"/>
              <a:t>を使ってみるという子どもは少なかったように思います。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私の周りではそんな状況だったのですが、</a:t>
            </a:r>
            <a:r>
              <a:rPr lang="en-US" altLang="ja-JP" dirty="0" smtClean="0"/>
              <a:t>1</a:t>
            </a:r>
            <a:r>
              <a:rPr lang="ja-JP" altLang="en-US" dirty="0" smtClean="0"/>
              <a:t>年前くらいから子供向けのプログラミング教育が世界中で盛り上がってきました。</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私にとっては難しいプログラミング教室が世界中でたくさん開催されているのはどうしてなのか？</a:t>
            </a:r>
            <a:endParaRPr kumimoji="1" lang="en-US" altLang="ja-JP" dirty="0" smtClean="0"/>
          </a:p>
          <a:p>
            <a:r>
              <a:rPr kumimoji="1" lang="en-US" altLang="ja-JP" dirty="0" smtClean="0"/>
              <a:t>&lt;press&gt;</a:t>
            </a:r>
          </a:p>
          <a:p>
            <a:r>
              <a:rPr kumimoji="1" lang="ja-JP" altLang="en-US" dirty="0" smtClean="0"/>
              <a:t>それは、すばらしい教材とツールがあるからです。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そう、</a:t>
            </a:r>
            <a:r>
              <a:rPr lang="en-US" altLang="ja-JP" dirty="0" smtClean="0"/>
              <a:t>Scratch</a:t>
            </a:r>
            <a:r>
              <a:rPr lang="ja-JP" altLang="en-US" dirty="0" smtClean="0"/>
              <a:t>があるからです。</a:t>
            </a:r>
            <a:endParaRPr lang="en-US" altLang="ja-JP" dirty="0" smtClean="0"/>
          </a:p>
          <a:p>
            <a:endParaRPr lang="en-US" altLang="ja-JP" dirty="0" smtClean="0"/>
          </a:p>
          <a:p>
            <a:r>
              <a:rPr lang="en-US" altLang="ja-JP" dirty="0" smtClean="0"/>
              <a:t>Scratch</a:t>
            </a:r>
            <a:r>
              <a:rPr lang="ja-JP" altLang="en-US" dirty="0" smtClean="0"/>
              <a:t>は</a:t>
            </a:r>
            <a:r>
              <a:rPr lang="en-US" altLang="ja-JP" dirty="0" smtClean="0"/>
              <a:t>MIT</a:t>
            </a:r>
            <a:r>
              <a:rPr lang="ja-JP" altLang="en-US" dirty="0" smtClean="0"/>
              <a:t>が開発しているビジュアルプログラミング言語で、</a:t>
            </a:r>
            <a:endParaRPr lang="en-US" altLang="ja-JP" dirty="0" smtClean="0"/>
          </a:p>
          <a:p>
            <a:r>
              <a:rPr lang="ja-JP" altLang="en-US" dirty="0" smtClean="0"/>
              <a:t>ユーザは全世界で</a:t>
            </a:r>
            <a:r>
              <a:rPr lang="en-US" altLang="ja-JP" dirty="0" smtClean="0"/>
              <a:t>520</a:t>
            </a:r>
            <a:r>
              <a:rPr lang="ja-JP" altLang="en-US" dirty="0" smtClean="0"/>
              <a:t>万人以上、</a:t>
            </a:r>
            <a:endParaRPr lang="en-US" altLang="ja-JP" dirty="0" smtClean="0"/>
          </a:p>
          <a:p>
            <a:r>
              <a:rPr lang="ja-JP" altLang="en-US" dirty="0" smtClean="0"/>
              <a:t>日本の小中学生向けのプログラミング教室では最も多く利用されています。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Scratch</a:t>
            </a:r>
            <a:r>
              <a:rPr kumimoji="1" lang="ja-JP" altLang="en-US" baseline="0" dirty="0" smtClean="0"/>
              <a:t>では、</a:t>
            </a:r>
            <a:endParaRPr kumimoji="1" lang="en-US" altLang="ja-JP" baseline="0" dirty="0" smtClean="0"/>
          </a:p>
          <a:p>
            <a:r>
              <a:rPr kumimoji="1" lang="en-US" altLang="ja-JP" baseline="0" dirty="0" smtClean="0"/>
              <a:t>&lt;press&gt;</a:t>
            </a:r>
          </a:p>
          <a:p>
            <a:r>
              <a:rPr kumimoji="1" lang="ja-JP" altLang="en-US" baseline="0" dirty="0" smtClean="0"/>
              <a:t>一覧された命令ブロックがプログラムの命令に対応しており、</a:t>
            </a:r>
            <a:endParaRPr kumimoji="1" lang="en-US" altLang="ja-JP" baseline="0" dirty="0" smtClean="0"/>
          </a:p>
          <a:p>
            <a:r>
              <a:rPr kumimoji="1" lang="en-US" altLang="ja-JP" baseline="0" dirty="0" smtClean="0"/>
              <a:t>&lt;press&gt;</a:t>
            </a:r>
          </a:p>
          <a:p>
            <a:r>
              <a:rPr kumimoji="1" lang="ja-JP" altLang="en-US" baseline="0" dirty="0" smtClean="0"/>
              <a:t>その組み合わせでプログラムが作れます。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15/03/28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KIDS,</a:t>
            </a:r>
            <a:b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RUBY,</a:t>
            </a:r>
            <a:b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FUN!</a:t>
            </a:r>
            <a:endParaRPr kumimoji="1" lang="ja-JP" altLang="en-US" sz="11500" dirty="0">
              <a:ln>
                <a:solidFill>
                  <a:schemeClr val="bg1"/>
                </a:solidFill>
              </a:ln>
              <a:effectLst>
                <a:outerShdw blurRad="50800" dist="88900" dir="2700000" algn="tl" rotWithShape="0">
                  <a:prstClr val="black">
                    <a:alpha val="40000"/>
                  </a:prstClr>
                </a:outerShdw>
              </a:effectLst>
              <a:latin typeface="Arial Black"/>
              <a:cs typeface="Arial Black"/>
            </a:endParaRPr>
          </a:p>
        </p:txBody>
      </p:sp>
      <p:sp>
        <p:nvSpPr>
          <p:cNvPr id="6" name="テキスト ボックス 5"/>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理事長</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浜松</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会議</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01 </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2015</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/3</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/28</a:t>
            </a:r>
            <a:endParaRPr kumimoji="1" lang="ja-JP" altLang="en-US" sz="1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3234935"/>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3154474"/>
            <a:ext cx="3708558" cy="13954526"/>
          </a:xfrm>
          <a:prstGeom prst="rect">
            <a:avLst/>
          </a:prstGeom>
        </p:spPr>
      </p:pic>
      <p:sp>
        <p:nvSpPr>
          <p:cNvPr id="10" name="テキスト ボックス 9"/>
          <p:cNvSpPr txBox="1"/>
          <p:nvPr/>
        </p:nvSpPr>
        <p:spPr>
          <a:xfrm>
            <a:off x="1062000" y="2394000"/>
            <a:ext cx="2655000" cy="923330"/>
          </a:xfrm>
          <a:prstGeom prst="rect">
            <a:avLst/>
          </a:prstGeom>
          <a:noFill/>
          <a:ln w="25400">
            <a:noFill/>
          </a:ln>
        </p:spPr>
        <p:txBody>
          <a:bodyPr wrap="square" rtlCol="0">
            <a:spAutoFit/>
          </a:bodyPr>
          <a:lstStyle/>
          <a:p>
            <a:pPr algn="ctr"/>
            <a:r>
              <a:rPr lang="ja-JP" altLang="en-US" sz="5400" b="1" dirty="0" smtClean="0">
                <a:ln w="25400">
                  <a:noFill/>
                </a:ln>
                <a:solidFill>
                  <a:srgbClr val="FF6432"/>
                </a:solidFill>
              </a:rPr>
              <a:t>英</a:t>
            </a:r>
            <a:r>
              <a:rPr lang="ja-JP" altLang="en-US" sz="5400" b="1" dirty="0" smtClean="0">
                <a:ln w="25400">
                  <a:noFill/>
                </a:ln>
              </a:rPr>
              <a:t>語</a:t>
            </a:r>
            <a:endParaRPr lang="en-US" altLang="ja-JP" sz="5400" b="1" dirty="0">
              <a:ln w="25400">
                <a:noFill/>
              </a:ln>
            </a:endParaRPr>
          </a:p>
        </p:txBody>
      </p:sp>
      <p:sp>
        <p:nvSpPr>
          <p:cNvPr id="11" name="テキスト ボックス 10"/>
          <p:cNvSpPr txBox="1"/>
          <p:nvPr/>
        </p:nvSpPr>
        <p:spPr>
          <a:xfrm>
            <a:off x="4977000" y="2394000"/>
            <a:ext cx="3078189" cy="923330"/>
          </a:xfrm>
          <a:prstGeom prst="rect">
            <a:avLst/>
          </a:prstGeom>
          <a:noFill/>
          <a:ln w="25400">
            <a:noFill/>
          </a:ln>
        </p:spPr>
        <p:txBody>
          <a:bodyPr wrap="square" rtlCol="0">
            <a:spAutoFit/>
          </a:bodyPr>
          <a:lstStyle/>
          <a:p>
            <a:pPr algn="ctr"/>
            <a:r>
              <a:rPr lang="ja-JP" altLang="en-US" sz="5400" b="1" dirty="0" smtClean="0">
                <a:ln w="25400">
                  <a:noFill/>
                </a:ln>
                <a:solidFill>
                  <a:srgbClr val="FF6432"/>
                </a:solidFill>
              </a:rPr>
              <a:t>日</a:t>
            </a:r>
            <a:r>
              <a:rPr lang="ja-JP" altLang="en-US" sz="5400" b="1" dirty="0" smtClean="0">
                <a:ln w="25400">
                  <a:noFill/>
                </a:ln>
              </a:rPr>
              <a:t>本語</a:t>
            </a:r>
            <a:endParaRPr lang="en-US" altLang="ja-JP" sz="5400" b="1" dirty="0">
              <a:ln w="25400">
                <a:no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02000" y="798003"/>
            <a:ext cx="7424737" cy="830997"/>
          </a:xfrm>
          <a:prstGeom prst="rect">
            <a:avLst/>
          </a:prstGeom>
          <a:noFill/>
          <a:ln w="25400">
            <a:noFill/>
          </a:ln>
        </p:spPr>
        <p:txBody>
          <a:bodyPr wrap="square" rtlCol="0">
            <a:spAutoFit/>
          </a:bodyPr>
          <a:lstStyle/>
          <a:p>
            <a:r>
              <a:rPr lang="ja-JP" altLang="en-US" sz="4800" b="1" dirty="0" smtClean="0">
                <a:ln w="25400">
                  <a:solidFill>
                    <a:schemeClr val="tx1">
                      <a:alpha val="20000"/>
                    </a:schemeClr>
                  </a:solidFill>
                </a:ln>
                <a:solidFill>
                  <a:srgbClr val="FF6432"/>
                </a:solidFill>
              </a:rPr>
              <a:t>日</a:t>
            </a:r>
            <a:r>
              <a:rPr lang="ja-JP" altLang="en-US" sz="4800" b="1" dirty="0" smtClean="0">
                <a:ln w="25400">
                  <a:solidFill>
                    <a:schemeClr val="tx1">
                      <a:alpha val="20000"/>
                    </a:schemeClr>
                  </a:solidFill>
                </a:ln>
              </a:rPr>
              <a:t>本語でプログラミング</a:t>
            </a:r>
            <a:endParaRPr lang="en-US" altLang="ja-JP" sz="4800" b="1" dirty="0">
              <a:ln w="25400">
                <a:solidFill>
                  <a:schemeClr val="tx1">
                    <a:alpha val="20000"/>
                  </a:schemeClr>
                </a:solidFill>
              </a:ln>
              <a:solidFill>
                <a:srgbClr val="FF6432"/>
              </a:solidFill>
            </a:endParaRPr>
          </a:p>
        </p:txBody>
      </p:sp>
      <p:sp>
        <p:nvSpPr>
          <p:cNvPr id="5" name="左右矢印 4"/>
          <p:cNvSpPr/>
          <p:nvPr/>
        </p:nvSpPr>
        <p:spPr>
          <a:xfrm>
            <a:off x="3791216" y="248890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218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2688901"/>
            <a:ext cx="4589287" cy="3170099"/>
          </a:xfrm>
          <a:prstGeom prst="rect">
            <a:avLst/>
          </a:prstGeom>
          <a:noFill/>
        </p:spPr>
        <p:txBody>
          <a:bodyPr wrap="square" rtlCol="0">
            <a:spAutoFit/>
          </a:bodyPr>
          <a:lstStyle/>
          <a:p>
            <a:r>
              <a:rPr lang="ja-JP" altLang="en-US" sz="4000" b="1" dirty="0" smtClean="0">
                <a:solidFill>
                  <a:srgbClr val="FF6432"/>
                </a:solidFill>
              </a:rPr>
              <a:t>タ</a:t>
            </a:r>
            <a:r>
              <a:rPr lang="ja-JP" altLang="en-US" sz="4000" b="1" dirty="0" smtClean="0"/>
              <a:t>イピング</a:t>
            </a:r>
            <a:r>
              <a:rPr lang="en-US" altLang="ja-JP" sz="4000" b="1" dirty="0" smtClean="0"/>
              <a:t/>
            </a:r>
            <a:br>
              <a:rPr lang="en-US" altLang="ja-JP" sz="4000" b="1" dirty="0" smtClean="0"/>
            </a:br>
            <a:endParaRPr lang="en-US" altLang="ja-JP" sz="4000" b="1" dirty="0" smtClean="0"/>
          </a:p>
          <a:p>
            <a:r>
              <a:rPr lang="ja-JP" altLang="en-US" sz="4000" b="1" dirty="0" smtClean="0">
                <a:solidFill>
                  <a:srgbClr val="FF6432"/>
                </a:solidFill>
              </a:rPr>
              <a:t>英</a:t>
            </a:r>
            <a:r>
              <a:rPr lang="ja-JP" altLang="en-US" sz="4000" b="1" dirty="0" smtClean="0">
                <a:solidFill>
                  <a:srgbClr val="000000"/>
                </a:solidFill>
              </a:rPr>
              <a:t>語</a:t>
            </a:r>
            <a:r>
              <a:rPr lang="en-US" altLang="ja-JP" sz="4000" b="1" dirty="0" smtClean="0"/>
              <a:t/>
            </a:r>
            <a:br>
              <a:rPr lang="en-US" altLang="ja-JP" sz="4000" b="1" dirty="0" smtClean="0"/>
            </a:br>
            <a:endParaRPr lang="en-US" altLang="ja-JP" sz="4000" b="1" dirty="0" smtClean="0"/>
          </a:p>
          <a:p>
            <a:r>
              <a:rPr lang="en-US" altLang="ja-JP" sz="4000" b="1" dirty="0" smtClean="0">
                <a:solidFill>
                  <a:srgbClr val="FF6432"/>
                </a:solidFill>
                <a:latin typeface="Arial Black"/>
                <a:cs typeface="Arial Black"/>
              </a:rPr>
              <a:t>R</a:t>
            </a:r>
            <a:r>
              <a:rPr lang="en-US" altLang="ja-JP" sz="4000" b="1" dirty="0" smtClean="0">
                <a:solidFill>
                  <a:srgbClr val="000000"/>
                </a:solidFill>
                <a:latin typeface="Arial Black"/>
                <a:cs typeface="Arial Black"/>
              </a:rPr>
              <a:t>uby</a:t>
            </a:r>
            <a:r>
              <a:rPr lang="ja-JP" altLang="en-US" sz="4000" b="1" dirty="0" smtClean="0">
                <a:solidFill>
                  <a:srgbClr val="000000"/>
                </a:solidFill>
              </a:rPr>
              <a:t>の文法</a:t>
            </a:r>
            <a:endParaRPr lang="en-US" altLang="ja-JP" sz="4000" b="1" dirty="0" smtClean="0">
              <a:solidFill>
                <a:srgbClr val="000000"/>
              </a:solidFill>
            </a:endParaRPr>
          </a:p>
        </p:txBody>
      </p:sp>
      <p:sp>
        <p:nvSpPr>
          <p:cNvPr id="4" name="テキスト ボックス 3"/>
          <p:cNvSpPr txBox="1"/>
          <p:nvPr/>
        </p:nvSpPr>
        <p:spPr>
          <a:xfrm>
            <a:off x="792000" y="3294000"/>
            <a:ext cx="7518629" cy="3293209"/>
          </a:xfrm>
          <a:prstGeom prst="rect">
            <a:avLst/>
          </a:prstGeom>
          <a:noFill/>
        </p:spPr>
        <p:txBody>
          <a:bodyPr wrap="square" rtlCol="0">
            <a:spAutoFit/>
          </a:bodyPr>
          <a:lstStyle/>
          <a:p>
            <a:r>
              <a:rPr lang="ja-JP" altLang="en-US" sz="4000" dirty="0" smtClean="0">
                <a:solidFill>
                  <a:srgbClr val="FF6432"/>
                </a:solidFill>
              </a:rPr>
              <a:t>➡</a:t>
            </a:r>
            <a:r>
              <a:rPr lang="ja-JP" altLang="en-US" sz="4000" b="1" dirty="0" smtClean="0">
                <a:solidFill>
                  <a:srgbClr val="FF6432"/>
                </a:solidFill>
              </a:rPr>
              <a:t>命令ブロック</a:t>
            </a:r>
            <a:endParaRPr lang="en-US" altLang="ja-JP" sz="4000" b="1" dirty="0" smtClean="0">
              <a:solidFill>
                <a:srgbClr val="FF6432"/>
              </a:solidFill>
            </a:endParaRPr>
          </a:p>
          <a:p>
            <a:endParaRPr lang="en-US" altLang="ja-JP" sz="4000" dirty="0" smtClean="0"/>
          </a:p>
          <a:p>
            <a:r>
              <a:rPr lang="ja-JP" altLang="en-US" sz="4000" dirty="0">
                <a:solidFill>
                  <a:srgbClr val="FF6432"/>
                </a:solidFill>
              </a:rPr>
              <a:t>➡ </a:t>
            </a:r>
            <a:r>
              <a:rPr lang="ja-JP" altLang="en-US" sz="4000" b="1" dirty="0" smtClean="0">
                <a:solidFill>
                  <a:srgbClr val="FF6432"/>
                </a:solidFill>
              </a:rPr>
              <a:t>日本語でプログラミング</a:t>
            </a:r>
            <a:r>
              <a:rPr lang="en-US" altLang="ja-JP" sz="4000" b="1" dirty="0">
                <a:solidFill>
                  <a:srgbClr val="FF6432"/>
                </a:solidFill>
              </a:rPr>
              <a:t/>
            </a:r>
            <a:br>
              <a:rPr lang="en-US" altLang="ja-JP" sz="4000" b="1" dirty="0">
                <a:solidFill>
                  <a:srgbClr val="FF6432"/>
                </a:solidFill>
              </a:rPr>
            </a:br>
            <a:r>
              <a:rPr lang="en-US" altLang="ja-JP" sz="4800" dirty="0" smtClean="0">
                <a:solidFill>
                  <a:srgbClr val="FF6432"/>
                </a:solidFill>
              </a:rPr>
              <a:t> </a:t>
            </a:r>
          </a:p>
          <a:p>
            <a:r>
              <a:rPr lang="ja-JP" altLang="en-US" sz="4000" dirty="0" smtClean="0">
                <a:solidFill>
                  <a:srgbClr val="FF6432"/>
                </a:solidFill>
              </a:rPr>
              <a:t>➡</a:t>
            </a:r>
            <a:r>
              <a:rPr lang="ja-JP" altLang="en-US" sz="4000" b="1" dirty="0" smtClean="0">
                <a:solidFill>
                  <a:srgbClr val="FF6432"/>
                </a:solidFill>
              </a:rPr>
              <a:t>命令ブロックの組み合わせ</a:t>
            </a:r>
            <a:endParaRPr lang="en-US" altLang="ja-JP" sz="4000" b="1" dirty="0" smtClean="0">
              <a:solidFill>
                <a:srgbClr val="FF6432"/>
              </a:solidFill>
            </a:endParaRPr>
          </a:p>
        </p:txBody>
      </p:sp>
      <p:sp>
        <p:nvSpPr>
          <p:cNvPr id="8" name="テキスト ボックス 7"/>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
        <p:nvSpPr>
          <p:cNvPr id="5" name="テキスト ボックス 4"/>
          <p:cNvSpPr txBox="1"/>
          <p:nvPr/>
        </p:nvSpPr>
        <p:spPr>
          <a:xfrm>
            <a:off x="4212000" y="788671"/>
            <a:ext cx="4590000" cy="1200329"/>
          </a:xfrm>
          <a:prstGeom prst="rect">
            <a:avLst/>
          </a:prstGeom>
          <a:solidFill>
            <a:schemeClr val="bg1"/>
          </a:solidFill>
        </p:spPr>
        <p:txBody>
          <a:bodyPr wrap="square" lIns="0" tIns="0" rIns="0" bIns="0" rtlCol="0">
            <a:noAutofit/>
          </a:bodyPr>
          <a:lstStyle/>
          <a:p>
            <a:r>
              <a:rPr lang="ja-JP" altLang="en-US" sz="7200" b="1" dirty="0" smtClean="0"/>
              <a:t>楽しい！</a:t>
            </a:r>
            <a:endParaRPr lang="en-US" altLang="ja-JP" sz="6000" b="1" dirty="0"/>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400" b="1" dirty="0" smtClean="0">
                <a:latin typeface="+mn-ea"/>
              </a:rPr>
              <a:t>(</a:t>
            </a:r>
            <a:r>
              <a:rPr lang="ja-JP" altLang="en-US" sz="4400" b="1" dirty="0" smtClean="0">
                <a:latin typeface="+mn-ea"/>
              </a:rPr>
              <a:t>スモウルビー</a:t>
            </a:r>
            <a:r>
              <a:rPr lang="en-US" altLang="ja-JP" sz="4400" b="1" dirty="0" smtClean="0">
                <a:latin typeface="+mn-ea"/>
              </a:rPr>
              <a:t>)</a:t>
            </a:r>
            <a:endParaRPr lang="en-US" altLang="ja-JP" sz="5400" b="1" dirty="0" smtClean="0">
              <a:solidFill>
                <a:srgbClr val="FF6432"/>
              </a:solidFill>
              <a:latin typeface="+mn-ea"/>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t>「はっち」です、よろしく！</a:t>
            </a:r>
            <a:endParaRPr kumimoji="1" lang="ja-JP" altLang="en-US" sz="1600" b="1"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b="1" dirty="0" smtClean="0">
                <a:solidFill>
                  <a:srgbClr val="FF6432"/>
                </a:solidFill>
              </a:rPr>
              <a:t>S</a:t>
            </a:r>
            <a:r>
              <a:rPr lang="en-US" altLang="ja-JP" sz="11500" b="1" dirty="0" smtClean="0"/>
              <a:t>malruby</a:t>
            </a:r>
          </a:p>
          <a:p>
            <a:pPr algn="ctr"/>
            <a:r>
              <a:rPr lang="en-US" altLang="ja-JP" sz="6600" b="1" dirty="0" smtClean="0">
                <a:latin typeface="+mn-ea"/>
              </a:rPr>
              <a:t>(</a:t>
            </a:r>
            <a:r>
              <a:rPr lang="ja-JP" altLang="en-US" sz="6600" b="1" dirty="0" smtClean="0">
                <a:latin typeface="+mn-ea"/>
              </a:rPr>
              <a:t>スモウルビー</a:t>
            </a:r>
            <a:r>
              <a:rPr lang="en-US" altLang="ja-JP" sz="6600" b="1" dirty="0" smtClean="0">
                <a:latin typeface="+mn-ea"/>
              </a:rPr>
              <a:t>)</a:t>
            </a:r>
            <a:endParaRPr lang="en-US" altLang="ja-JP" sz="6600" b="1"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5023337"/>
            <a:ext cx="7605000" cy="1015663"/>
          </a:xfrm>
          <a:prstGeom prst="rect">
            <a:avLst/>
          </a:prstGeom>
          <a:noFill/>
        </p:spPr>
        <p:txBody>
          <a:bodyPr wrap="square" rtlCol="0">
            <a:spAutoFit/>
          </a:bodyPr>
          <a:lstStyle/>
          <a:p>
            <a:pPr algn="r"/>
            <a:r>
              <a:rPr lang="en-US" altLang="ja-JP" sz="6000" dirty="0" smtClean="0">
                <a:latin typeface="Arial Black"/>
                <a:cs typeface="Arial Black"/>
              </a:rPr>
              <a:t>Rub</a:t>
            </a:r>
            <a:r>
              <a:rPr lang="en-US" altLang="ja-JP" sz="6000" dirty="0" smtClean="0">
                <a:solidFill>
                  <a:srgbClr val="000000"/>
                </a:solidFill>
                <a:latin typeface="Arial Black"/>
                <a:cs typeface="Arial Black"/>
              </a:rPr>
              <a:t>y</a:t>
            </a:r>
            <a:r>
              <a:rPr lang="ja-JP" altLang="en-US" sz="6000" b="1" dirty="0" smtClean="0">
                <a:solidFill>
                  <a:srgbClr val="FF6633"/>
                </a:solidFill>
              </a:rPr>
              <a:t>へ</a:t>
            </a:r>
            <a:endParaRPr lang="en-US" altLang="ja-JP" sz="6000" b="1" dirty="0" smtClean="0">
              <a:solidFill>
                <a:srgbClr val="FF6633"/>
              </a:solidFill>
            </a:endParaRP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02000" y="639000"/>
            <a:ext cx="7605000" cy="1015663"/>
          </a:xfrm>
          <a:prstGeom prst="rect">
            <a:avLst/>
          </a:prstGeom>
          <a:noFill/>
        </p:spPr>
        <p:txBody>
          <a:bodyPr wrap="square" rtlCol="0">
            <a:spAutoFit/>
          </a:bodyPr>
          <a:lstStyle/>
          <a:p>
            <a:r>
              <a:rPr lang="ja-JP" altLang="en-US" sz="6000" b="1" dirty="0" smtClean="0">
                <a:solidFill>
                  <a:srgbClr val="FF6633"/>
                </a:solidFill>
              </a:rPr>
              <a:t>命</a:t>
            </a:r>
            <a:r>
              <a:rPr lang="ja-JP" altLang="en-US" sz="6000" b="1" dirty="0" smtClean="0">
                <a:solidFill>
                  <a:srgbClr val="000000"/>
                </a:solidFill>
              </a:rPr>
              <a:t>令ブロックから</a:t>
            </a:r>
            <a:endParaRPr lang="en-US" altLang="ja-JP" sz="5400" b="1" dirty="0" smtClean="0">
              <a:solidFill>
                <a:srgbClr val="000000"/>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736761" y="4078619"/>
            <a:ext cx="2693432" cy="776757"/>
          </a:xfrm>
          <a:prstGeom prst="rect">
            <a:avLst/>
          </a:prstGeom>
        </p:spPr>
      </p:pic>
      <p:sp>
        <p:nvSpPr>
          <p:cNvPr id="5" name="右矢印 4"/>
          <p:cNvSpPr/>
          <p:nvPr/>
        </p:nvSpPr>
        <p:spPr>
          <a:xfrm rot="5400000">
            <a:off x="3449703" y="2661297"/>
            <a:ext cx="1135511" cy="1320917"/>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2767127" y="167448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978337"/>
            <a:ext cx="7605000" cy="1015663"/>
          </a:xfrm>
          <a:prstGeom prst="rect">
            <a:avLst/>
          </a:prstGeom>
          <a:noFill/>
        </p:spPr>
        <p:txBody>
          <a:bodyPr wrap="square" rtlCol="0">
            <a:spAutoFit/>
          </a:bodyPr>
          <a:lstStyle/>
          <a:p>
            <a:pPr algn="r"/>
            <a:r>
              <a:rPr lang="ja-JP" altLang="en-US" sz="6000" b="1" dirty="0" smtClean="0"/>
              <a:t>命令ブロック</a:t>
            </a:r>
            <a:r>
              <a:rPr lang="ja-JP" altLang="en-US" sz="6000" b="1" dirty="0" smtClean="0">
                <a:solidFill>
                  <a:srgbClr val="FF6432"/>
                </a:solidFill>
              </a:rPr>
              <a:t>へ</a:t>
            </a:r>
            <a:endParaRPr lang="en-US" altLang="ja-JP" sz="6000" b="1" dirty="0" smtClean="0">
              <a:solidFill>
                <a:srgbClr val="FF6432"/>
              </a:solidFill>
            </a:endParaRPr>
          </a:p>
        </p:txBody>
      </p:sp>
      <p:sp>
        <p:nvSpPr>
          <p:cNvPr id="8" name="テキスト ボックス 7"/>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R</a:t>
            </a:r>
            <a:r>
              <a:rPr lang="en-US" altLang="ja-JP" sz="6000" dirty="0" smtClean="0">
                <a:latin typeface="Arial Black"/>
                <a:cs typeface="Arial Black"/>
              </a:rPr>
              <a:t>uby</a:t>
            </a:r>
            <a:r>
              <a:rPr lang="ja-JP" altLang="en-US" sz="6000" b="1" dirty="0" smtClean="0">
                <a:latin typeface="Arial Black"/>
                <a:cs typeface="Arial Black"/>
              </a:rPr>
              <a:t>から</a:t>
            </a:r>
            <a:endParaRPr lang="en-US" altLang="ja-JP" sz="6000" b="1"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ja-JP" altLang="en-US" sz="19900" b="1" dirty="0" smtClean="0">
                <a:solidFill>
                  <a:schemeClr val="bg1"/>
                </a:solidFill>
              </a:rPr>
              <a:t>成果</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3533001" y="1480060"/>
            <a:ext cx="4977415" cy="4861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1211574"/>
            <a:ext cx="7424737" cy="4647426"/>
          </a:xfrm>
          <a:prstGeom prst="rect">
            <a:avLst/>
          </a:prstGeom>
          <a:noFill/>
          <a:ln w="57150">
            <a:noFill/>
          </a:ln>
        </p:spPr>
        <p:txBody>
          <a:bodyPr wrap="square" rtlCol="0">
            <a:spAutoFit/>
          </a:bodyPr>
          <a:lstStyle/>
          <a:p>
            <a:r>
              <a:rPr kumimoji="1" lang="ja-JP" altLang="en-US" sz="4800" b="1" dirty="0" smtClean="0"/>
              <a:t>島根県松江市</a:t>
            </a:r>
            <a:endParaRPr kumimoji="1" lang="en-US" altLang="ja-JP" sz="4800" b="1" dirty="0" smtClean="0"/>
          </a:p>
          <a:p>
            <a:r>
              <a:rPr lang="ja-JP" altLang="en-US" sz="9600" b="1" dirty="0" smtClean="0">
                <a:ln>
                  <a:solidFill>
                    <a:schemeClr val="tx1"/>
                  </a:solidFill>
                </a:ln>
                <a:solidFill>
                  <a:srgbClr val="FF6432"/>
                </a:solidFill>
              </a:rPr>
              <a:t>全市立中で</a:t>
            </a:r>
            <a:endParaRPr lang="en-US" altLang="ja-JP" sz="9600" b="1" dirty="0" smtClean="0">
              <a:ln>
                <a:solidFill>
                  <a:schemeClr val="tx1"/>
                </a:solidFill>
              </a:ln>
              <a:solidFill>
                <a:srgbClr val="FF6432"/>
              </a:solidFill>
            </a:endParaRPr>
          </a:p>
          <a:p>
            <a:r>
              <a:rPr lang="en-US" altLang="ja-JP" sz="9600" b="1" dirty="0" smtClean="0">
                <a:ln>
                  <a:solidFill>
                    <a:schemeClr val="tx1"/>
                  </a:solidFill>
                </a:ln>
                <a:solidFill>
                  <a:srgbClr val="FF6432"/>
                </a:solidFill>
                <a:latin typeface="Arial Black"/>
                <a:cs typeface="Arial Black"/>
              </a:rPr>
              <a:t>Ruby</a:t>
            </a:r>
            <a:r>
              <a:rPr lang="ja-JP" altLang="en-US" sz="9600" b="1" dirty="0" smtClean="0">
                <a:ln>
                  <a:solidFill>
                    <a:schemeClr val="tx1"/>
                  </a:solidFill>
                </a:ln>
                <a:solidFill>
                  <a:srgbClr val="FF6432"/>
                </a:solidFill>
              </a:rPr>
              <a:t>授業</a:t>
            </a:r>
            <a:endParaRPr lang="en-US" altLang="ja-JP" sz="9600" b="1" dirty="0" smtClean="0">
              <a:ln>
                <a:solidFill>
                  <a:schemeClr val="tx1"/>
                </a:solidFill>
              </a:ln>
              <a:solidFill>
                <a:srgbClr val="FF6432"/>
              </a:solidFill>
            </a:endParaRPr>
          </a:p>
          <a:p>
            <a:endParaRPr lang="en-US" altLang="ja-JP" sz="3600" b="1" dirty="0"/>
          </a:p>
          <a:p>
            <a:r>
              <a:rPr lang="en-US" altLang="ja-JP" sz="2000" dirty="0" smtClean="0"/>
              <a:t>2014/09/04 </a:t>
            </a:r>
            <a:r>
              <a:rPr lang="ja-JP" altLang="en-US" sz="2000" dirty="0" smtClean="0"/>
              <a:t>山陰中央新報より</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43348"/>
            <a:ext cx="7424738" cy="4893647"/>
          </a:xfrm>
          <a:prstGeom prst="rect">
            <a:avLst/>
          </a:prstGeom>
          <a:noFill/>
        </p:spPr>
        <p:txBody>
          <a:bodyPr wrap="square" rtlCol="0">
            <a:spAutoFit/>
          </a:bodyPr>
          <a:lstStyle/>
          <a:p>
            <a:r>
              <a:rPr lang="en-US" altLang="ja-JP" sz="8000" dirty="0" smtClean="0">
                <a:solidFill>
                  <a:srgbClr val="FF6633"/>
                </a:solidFill>
                <a:latin typeface="Arial Black"/>
                <a:cs typeface="Arial Black"/>
              </a:rPr>
              <a:t>R</a:t>
            </a:r>
            <a:r>
              <a:rPr lang="en-US" altLang="ja-JP" sz="8000" dirty="0" smtClean="0">
                <a:latin typeface="Arial Black"/>
                <a:cs typeface="Arial Black"/>
              </a:rPr>
              <a:t>uby</a:t>
            </a:r>
          </a:p>
          <a:p>
            <a:r>
              <a:rPr lang="ja-JP" altLang="en-US" sz="8000" b="1" dirty="0" smtClean="0"/>
              <a:t>プログラミング</a:t>
            </a:r>
            <a:endParaRPr lang="en-US" altLang="ja-JP" sz="8000" b="1" dirty="0" smtClean="0"/>
          </a:p>
          <a:p>
            <a:r>
              <a:rPr lang="ja-JP" altLang="en-US" sz="8000" b="1" dirty="0" smtClean="0"/>
              <a:t>少年団</a:t>
            </a:r>
            <a:endParaRPr lang="en-US" altLang="ja-JP" sz="8000" b="1" dirty="0" smtClean="0"/>
          </a:p>
          <a:p>
            <a:r>
              <a:rPr lang="ja-JP" altLang="en-US" sz="6600" b="1" dirty="0" smtClean="0"/>
              <a:t>（</a:t>
            </a:r>
            <a:r>
              <a:rPr lang="en-US" altLang="ja-JP" sz="6600" b="1" dirty="0" smtClean="0"/>
              <a:t>2014</a:t>
            </a:r>
            <a:r>
              <a:rPr lang="ja-JP" altLang="en-US" sz="6600" b="1" dirty="0" smtClean="0"/>
              <a:t>年</a:t>
            </a:r>
            <a:r>
              <a:rPr lang="en-US" altLang="ja-JP" sz="6600" b="1" dirty="0" smtClean="0"/>
              <a:t>4</a:t>
            </a:r>
            <a:r>
              <a:rPr lang="ja-JP" altLang="en-US" sz="6600" b="1" dirty="0" smtClean="0"/>
              <a:t>月</a:t>
            </a:r>
            <a:r>
              <a:rPr lang="en-US" altLang="ja-JP" sz="6600" b="1" dirty="0" smtClean="0"/>
              <a:t>〜</a:t>
            </a:r>
            <a:r>
              <a:rPr lang="ja-JP" altLang="en-US" sz="6600" b="1" dirty="0" smtClean="0"/>
              <a:t>）</a:t>
            </a:r>
            <a:endParaRPr lang="en-US" altLang="ja-JP" sz="6600" b="1" dirty="0" smtClean="0"/>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355313"/>
          </a:xfrm>
          <a:prstGeom prst="rect">
            <a:avLst/>
          </a:prstGeom>
          <a:noFill/>
        </p:spPr>
        <p:txBody>
          <a:bodyPr wrap="square" rtlCol="0">
            <a:spAutoFit/>
          </a:bodyPr>
          <a:lstStyle/>
          <a:p>
            <a:pPr marL="350838" indent="-350838"/>
            <a:r>
              <a:rPr lang="en-US" altLang="ja-JP" sz="4800" b="1" dirty="0" smtClean="0">
                <a:solidFill>
                  <a:srgbClr val="FF6633"/>
                </a:solidFill>
                <a:latin typeface="Arial Black"/>
                <a:cs typeface="Arial Black"/>
              </a:rPr>
              <a:t>“</a:t>
            </a:r>
            <a:r>
              <a:rPr lang="ja-JP" altLang="en-US" sz="4800" b="1" dirty="0"/>
              <a:t>一人でも多くの青少年にプログラミングの喜びを</a:t>
            </a:r>
            <a:r>
              <a:rPr lang="ja-JP" altLang="en-US" sz="4800" b="1" dirty="0" smtClean="0"/>
              <a:t>！</a:t>
            </a:r>
            <a:r>
              <a:rPr lang="en-US" altLang="ja-JP" sz="5400" dirty="0" smtClean="0">
                <a:solidFill>
                  <a:srgbClr val="FF6432"/>
                </a:solidFill>
                <a:latin typeface="Arial Black"/>
                <a:cs typeface="Arial Black"/>
              </a:rPr>
              <a:t>”</a:t>
            </a:r>
            <a:endParaRPr lang="en-US" altLang="ja-JP" sz="5400" dirty="0">
              <a:solidFill>
                <a:srgbClr val="FF6432"/>
              </a:solidFill>
              <a:latin typeface="Arial Black"/>
              <a:cs typeface="Arial Black"/>
            </a:endParaRPr>
          </a:p>
          <a:p>
            <a:pPr marL="350838" indent="-350838"/>
            <a:r>
              <a:rPr lang="en-US" altLang="ja-JP" sz="4800" dirty="0" smtClean="0">
                <a:solidFill>
                  <a:srgbClr val="FF6633"/>
                </a:solidFill>
                <a:latin typeface="Arial Black"/>
                <a:cs typeface="Arial Black"/>
              </a:rPr>
              <a:t>“</a:t>
            </a:r>
            <a:r>
              <a:rPr lang="ja-JP" altLang="en-US" sz="4800" b="1" dirty="0"/>
              <a:t>プログラミングを通じて青少年とネット社会との関わり方を考える組織を地域社会の中に！</a:t>
            </a:r>
            <a:r>
              <a:rPr lang="en-US" altLang="ja-JP" sz="4800" dirty="0" smtClean="0">
                <a:solidFill>
                  <a:srgbClr val="FF6432"/>
                </a:solidFill>
                <a:latin typeface="Arial Black"/>
                <a:cs typeface="Arial Black"/>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00" y="324000"/>
            <a:ext cx="4455000" cy="297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000" y="726355"/>
            <a:ext cx="7515450" cy="5524589"/>
          </a:xfrm>
          <a:prstGeom prst="rect">
            <a:avLst/>
          </a:prstGeom>
          <a:noFill/>
          <a:ln>
            <a:noFill/>
          </a:ln>
        </p:spPr>
        <p:txBody>
          <a:bodyPr wrap="square" rtlCol="0">
            <a:spAutoFit/>
          </a:bodyPr>
          <a:lstStyle/>
          <a:p>
            <a:r>
              <a:rPr kumimoji="1" lang="ja-JP" altLang="en-US" sz="6000" b="1" dirty="0" smtClean="0">
                <a:solidFill>
                  <a:srgbClr val="FF6633"/>
                </a:solidFill>
                <a:latin typeface="+mj-ea"/>
                <a:ea typeface="+mj-ea"/>
              </a:rPr>
              <a:t>高尾</a:t>
            </a:r>
            <a:r>
              <a:rPr kumimoji="1" lang="en-US" altLang="ja-JP" sz="6000" b="1" dirty="0" smtClean="0">
                <a:solidFill>
                  <a:srgbClr val="FF6633"/>
                </a:solidFill>
                <a:latin typeface="+mj-ea"/>
                <a:ea typeface="+mj-ea"/>
              </a:rPr>
              <a:t> </a:t>
            </a:r>
            <a:r>
              <a:rPr kumimoji="1" lang="ja-JP" altLang="en-US" sz="6000" b="1" dirty="0" smtClean="0">
                <a:solidFill>
                  <a:srgbClr val="FF6633"/>
                </a:solidFill>
                <a:latin typeface="+mj-ea"/>
                <a:ea typeface="+mj-ea"/>
              </a:rPr>
              <a:t>宏治</a:t>
            </a:r>
            <a:endParaRPr kumimoji="1" lang="en-US" altLang="ja-JP" sz="6000" b="1" dirty="0" smtClean="0">
              <a:latin typeface="+mj-ea"/>
              <a:ea typeface="+mj-ea"/>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endParaRPr lang="en-US" altLang="ja-JP" sz="3200" b="1" dirty="0" smtClean="0">
              <a:ln w="25400">
                <a:noFill/>
              </a:ln>
              <a:solidFill>
                <a:srgbClr val="FF6432"/>
              </a:solidFill>
            </a:endParaRPr>
          </a:p>
          <a:p>
            <a:r>
              <a:rPr lang="en-US" altLang="ja-JP" sz="2400" b="1" dirty="0" smtClean="0">
                <a:ln w="25400">
                  <a:noFill/>
                </a:ln>
                <a:solidFill>
                  <a:srgbClr val="FF6432"/>
                </a:solidFill>
              </a:rPr>
              <a:t> </a:t>
            </a:r>
            <a:endParaRPr lang="en-US" altLang="ja-JP" sz="2400" b="1" dirty="0">
              <a:ln w="25400">
                <a:noFill/>
              </a:ln>
              <a:solidFill>
                <a:srgbClr val="FF6432"/>
              </a:solidFill>
            </a:endParaRPr>
          </a:p>
          <a:p>
            <a:r>
              <a:rPr lang="ja-JP" altLang="en-US" sz="3200" b="1" dirty="0" smtClean="0">
                <a:ln w="12700">
                  <a:noFill/>
                </a:ln>
                <a:solidFill>
                  <a:srgbClr val="FF6432"/>
                </a:solidFill>
                <a:latin typeface="Arial Black"/>
                <a:ea typeface="+mj-ea"/>
                <a:cs typeface="Arial Black"/>
              </a:rPr>
              <a:t>Ｒ</a:t>
            </a:r>
            <a:r>
              <a:rPr lang="ja-JP" altLang="en-US" sz="3200" b="1" dirty="0" smtClean="0">
                <a:ln w="12700">
                  <a:noFill/>
                </a:ln>
                <a:latin typeface="Arial Black"/>
                <a:ea typeface="+mj-ea"/>
                <a:cs typeface="Arial Black"/>
              </a:rPr>
              <a:t>ｕｂｙ</a:t>
            </a:r>
            <a:r>
              <a:rPr lang="ja-JP" altLang="en-US" sz="3200" b="1" dirty="0" smtClean="0">
                <a:ln w="12700">
                  <a:noFill/>
                </a:ln>
                <a:latin typeface="+mj-ea"/>
                <a:ea typeface="+mj-ea"/>
              </a:rPr>
              <a:t>プログラミング少年団</a:t>
            </a:r>
            <a:r>
              <a:rPr lang="en-US" altLang="ja-JP" sz="3200" b="1" dirty="0" smtClean="0">
                <a:ln w="12700">
                  <a:noFill/>
                </a:ln>
                <a:latin typeface="+mj-ea"/>
                <a:ea typeface="+mj-ea"/>
              </a:rPr>
              <a:t> </a:t>
            </a:r>
            <a:r>
              <a:rPr lang="ja-JP" altLang="en-US" sz="3200" b="1" dirty="0" smtClean="0">
                <a:ln w="12700">
                  <a:noFill/>
                </a:ln>
                <a:latin typeface="+mj-ea"/>
                <a:ea typeface="+mj-ea"/>
              </a:rPr>
              <a:t>団長</a:t>
            </a:r>
            <a:endParaRPr lang="en-US" altLang="ja-JP" sz="3200" b="1" dirty="0" smtClean="0">
              <a:ln w="12700">
                <a:noFill/>
              </a:ln>
              <a:latin typeface="+mj-ea"/>
              <a:ea typeface="+mj-ea"/>
            </a:endParaRPr>
          </a:p>
          <a:p>
            <a:r>
              <a:rPr lang="en-US" altLang="ja-JP" sz="1050" dirty="0">
                <a:ln w="12700">
                  <a:noFill/>
                </a:ln>
                <a:latin typeface="+mj-ea"/>
                <a:ea typeface="+mj-ea"/>
              </a:rPr>
              <a:t> </a:t>
            </a:r>
            <a:endParaRPr lang="en-US" altLang="ja-JP" sz="3200" dirty="0" smtClean="0">
              <a:ln w="12700">
                <a:noFill/>
              </a:ln>
              <a:latin typeface="+mj-ea"/>
              <a:ea typeface="+mj-ea"/>
            </a:endParaRPr>
          </a:p>
          <a:p>
            <a:r>
              <a:rPr lang="ja-JP" altLang="en-US" sz="3200" b="1" dirty="0" smtClean="0">
                <a:ln w="12700">
                  <a:noFill/>
                </a:ln>
                <a:solidFill>
                  <a:srgbClr val="FF6432"/>
                </a:solidFill>
                <a:latin typeface="+mj-ea"/>
                <a:ea typeface="+mj-ea"/>
              </a:rPr>
              <a:t>ネ</a:t>
            </a:r>
            <a:r>
              <a:rPr lang="ja-JP" altLang="en-US" sz="3200" b="1" dirty="0" smtClean="0">
                <a:ln w="12700">
                  <a:noFill/>
                </a:ln>
                <a:latin typeface="+mj-ea"/>
                <a:ea typeface="+mj-ea"/>
              </a:rPr>
              <a:t>ットワーク応用通信研究所</a:t>
            </a:r>
            <a:r>
              <a:rPr lang="en-US" altLang="ja-JP" sz="3200" b="1" dirty="0" smtClean="0">
                <a:ln w="12700">
                  <a:noFill/>
                </a:ln>
                <a:latin typeface="+mj-ea"/>
                <a:ea typeface="+mj-ea"/>
              </a:rPr>
              <a:t/>
            </a:r>
            <a:br>
              <a:rPr lang="en-US" altLang="ja-JP" sz="3200" b="1" dirty="0" smtClean="0">
                <a:ln w="12700">
                  <a:noFill/>
                </a:ln>
                <a:latin typeface="+mj-ea"/>
                <a:ea typeface="+mj-ea"/>
              </a:rPr>
            </a:br>
            <a:r>
              <a:rPr lang="en-US" altLang="ja-JP" sz="1050" b="1" dirty="0" smtClean="0">
                <a:ln w="12700">
                  <a:noFill/>
                </a:ln>
                <a:latin typeface="+mj-ea"/>
                <a:ea typeface="+mj-ea"/>
              </a:rPr>
              <a:t> </a:t>
            </a:r>
            <a:endParaRPr lang="en-US" altLang="ja-JP" sz="3200" b="1" dirty="0" smtClean="0">
              <a:ln w="12700">
                <a:noFill/>
              </a:ln>
              <a:latin typeface="+mj-ea"/>
              <a:ea typeface="+mj-ea"/>
            </a:endParaRPr>
          </a:p>
          <a:p>
            <a:r>
              <a:rPr lang="en-US" altLang="ja-JP" sz="3200" b="1" dirty="0" smtClean="0">
                <a:ln w="12700">
                  <a:noFill/>
                </a:ln>
                <a:solidFill>
                  <a:srgbClr val="FF6432"/>
                </a:solidFill>
                <a:latin typeface="+mj-ea"/>
                <a:ea typeface="+mj-ea"/>
              </a:rPr>
              <a:t>C</a:t>
            </a:r>
            <a:r>
              <a:rPr lang="ja-JP" altLang="en-US" sz="3200" b="1" dirty="0" smtClean="0">
                <a:ln w="12700">
                  <a:noFill/>
                </a:ln>
                <a:latin typeface="+mj-ea"/>
                <a:ea typeface="+mj-ea"/>
              </a:rPr>
              <a:t>Ｒｕｂｙコミッタ</a:t>
            </a:r>
            <a:endParaRPr lang="en-US" altLang="ja-JP" sz="2800" b="1" dirty="0" smtClean="0">
              <a:ln w="12700">
                <a:noFill/>
              </a:ln>
              <a:latin typeface="+mj-ea"/>
              <a:ea typeface="+mj-ea"/>
            </a:endParaRPr>
          </a:p>
          <a:p>
            <a:r>
              <a:rPr lang="en-US" altLang="ja-JP" sz="1050" b="1" dirty="0" smtClean="0">
                <a:ln w="12700">
                  <a:noFill/>
                </a:ln>
                <a:solidFill>
                  <a:srgbClr val="FF6432"/>
                </a:solidFill>
                <a:latin typeface="+mj-ea"/>
                <a:ea typeface="+mj-ea"/>
              </a:rPr>
              <a:t> </a:t>
            </a:r>
            <a:r>
              <a:rPr lang="en-US" altLang="ja-JP" sz="3200" b="1" dirty="0" smtClean="0">
                <a:ln w="12700">
                  <a:noFill/>
                </a:ln>
                <a:solidFill>
                  <a:srgbClr val="FF6432"/>
                </a:solidFill>
                <a:latin typeface="+mj-ea"/>
                <a:ea typeface="+mj-ea"/>
              </a:rPr>
              <a:t/>
            </a:r>
            <a:br>
              <a:rPr lang="en-US" altLang="ja-JP" sz="3200" b="1" dirty="0" smtClean="0">
                <a:ln w="12700">
                  <a:noFill/>
                </a:ln>
                <a:solidFill>
                  <a:srgbClr val="FF6432"/>
                </a:solidFill>
                <a:latin typeface="+mj-ea"/>
                <a:ea typeface="+mj-ea"/>
              </a:rPr>
            </a:br>
            <a:r>
              <a:rPr lang="ja-JP" altLang="en-US" sz="3200" b="1" dirty="0" smtClean="0">
                <a:ln w="12700">
                  <a:noFill/>
                </a:ln>
                <a:solidFill>
                  <a:srgbClr val="FF6432"/>
                </a:solidFill>
                <a:latin typeface="+mj-ea"/>
                <a:ea typeface="+mj-ea"/>
              </a:rPr>
              <a:t>島</a:t>
            </a:r>
            <a:r>
              <a:rPr lang="ja-JP" altLang="en-US" sz="3200" b="1" dirty="0" smtClean="0">
                <a:ln w="12700">
                  <a:noFill/>
                </a:ln>
                <a:solidFill>
                  <a:srgbClr val="000000"/>
                </a:solidFill>
                <a:latin typeface="+mj-ea"/>
                <a:ea typeface="+mj-ea"/>
              </a:rPr>
              <a:t>根県松江市在住</a:t>
            </a:r>
            <a:endParaRPr lang="en-US" altLang="ja-JP" sz="2400" b="1" dirty="0">
              <a:ln w="12700">
                <a:noFill/>
              </a:ln>
              <a:solidFill>
                <a:srgbClr val="000000"/>
              </a:solidFill>
              <a:latin typeface="+mj-ea"/>
              <a:ea typeface="+mj-ea"/>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386090"/>
          </a:xfrm>
          <a:prstGeom prst="rect">
            <a:avLst/>
          </a:prstGeom>
          <a:noFill/>
        </p:spPr>
        <p:txBody>
          <a:bodyPr wrap="square" rtlCol="0">
            <a:spAutoFit/>
          </a:bodyPr>
          <a:lstStyle/>
          <a:p>
            <a:r>
              <a:rPr lang="ja-JP" altLang="en-US" sz="6000" b="1" dirty="0" smtClean="0"/>
              <a:t>１</a:t>
            </a:r>
            <a:r>
              <a:rPr lang="ja-JP" altLang="en-US" sz="6000" b="1" dirty="0" smtClean="0">
                <a:solidFill>
                  <a:srgbClr val="000000"/>
                </a:solidFill>
              </a:rPr>
              <a:t>日</a:t>
            </a:r>
            <a:r>
              <a:rPr lang="en-US" altLang="ja-JP" sz="6000" b="1" dirty="0" smtClean="0">
                <a:solidFill>
                  <a:srgbClr val="000000"/>
                </a:solidFill>
                <a:latin typeface="Arial Black"/>
                <a:cs typeface="Arial Black"/>
              </a:rPr>
              <a:t>Ruby</a:t>
            </a:r>
          </a:p>
          <a:p>
            <a:r>
              <a:rPr lang="ja-JP" altLang="en-US" sz="6000" b="1" dirty="0" smtClean="0"/>
              <a:t>プログラミング体験</a:t>
            </a:r>
            <a:endParaRPr lang="en-US" altLang="ja-JP" sz="6000" b="1" dirty="0" smtClean="0"/>
          </a:p>
          <a:p>
            <a:r>
              <a:rPr lang="ja-JP" altLang="en-US" sz="4800" b="1" dirty="0" smtClean="0">
                <a:solidFill>
                  <a:srgbClr val="000000"/>
                </a:solidFill>
              </a:rPr>
              <a:t>（</a:t>
            </a:r>
            <a:r>
              <a:rPr lang="en-US" altLang="ja-JP" sz="4800" b="1" dirty="0" smtClean="0">
                <a:solidFill>
                  <a:srgbClr val="000000"/>
                </a:solidFill>
              </a:rPr>
              <a:t>2014</a:t>
            </a:r>
            <a:r>
              <a:rPr lang="ja-JP" altLang="en-US" sz="4800" b="1" dirty="0" smtClean="0">
                <a:solidFill>
                  <a:srgbClr val="000000"/>
                </a:solidFill>
              </a:rPr>
              <a:t>年</a:t>
            </a:r>
            <a:r>
              <a:rPr lang="en-US" altLang="ja-JP" sz="4800" b="1" dirty="0" smtClean="0">
                <a:solidFill>
                  <a:srgbClr val="000000"/>
                </a:solidFill>
              </a:rPr>
              <a:t>5</a:t>
            </a:r>
            <a:r>
              <a:rPr lang="ja-JP" altLang="en-US" sz="4800" b="1" dirty="0" smtClean="0">
                <a:solidFill>
                  <a:srgbClr val="000000"/>
                </a:solidFill>
              </a:rPr>
              <a:t>月</a:t>
            </a:r>
            <a:r>
              <a:rPr lang="en-US" altLang="ja-JP" sz="4800" b="1" dirty="0" smtClean="0">
                <a:solidFill>
                  <a:srgbClr val="000000"/>
                </a:solidFill>
              </a:rPr>
              <a:t>〜</a:t>
            </a:r>
            <a:r>
              <a:rPr lang="ja-JP" altLang="en-US" sz="4800" b="1" dirty="0" smtClean="0">
                <a:solidFill>
                  <a:srgbClr val="000000"/>
                </a:solidFill>
              </a:rPr>
              <a:t>）</a:t>
            </a:r>
            <a:endParaRPr lang="en-US" altLang="ja-JP" sz="4800" b="1" dirty="0">
              <a:solidFill>
                <a:srgbClr val="000000"/>
              </a:solidFill>
            </a:endParaRPr>
          </a:p>
          <a:p>
            <a:r>
              <a:rPr lang="en-US" altLang="ja-JP" sz="3200" b="1" dirty="0" smtClean="0">
                <a:solidFill>
                  <a:srgbClr val="FF6432"/>
                </a:solidFill>
              </a:rPr>
              <a:t> </a:t>
            </a:r>
            <a:r>
              <a:rPr lang="en-US" altLang="ja-JP" sz="8000" b="1" dirty="0" smtClean="0">
                <a:solidFill>
                  <a:srgbClr val="FF6432"/>
                </a:solidFill>
              </a:rPr>
              <a:t> </a:t>
            </a:r>
            <a:endParaRPr lang="en-US" altLang="ja-JP" sz="4800" b="1" dirty="0" smtClean="0">
              <a:solidFill>
                <a:srgbClr val="FF6432"/>
              </a:solidFill>
            </a:endParaRPr>
          </a:p>
          <a:p>
            <a:pPr algn="r"/>
            <a:r>
              <a:rPr lang="ja-JP" altLang="en-US" sz="4400" b="1" dirty="0"/>
              <a:t>毎月第３</a:t>
            </a:r>
            <a:r>
              <a:rPr lang="ja-JP" altLang="en-US" sz="4400" b="1" dirty="0" smtClean="0"/>
              <a:t>日曜日</a:t>
            </a:r>
          </a:p>
          <a:p>
            <a:pPr algn="r"/>
            <a:r>
              <a:rPr lang="ja-JP" altLang="en-US" sz="4400" b="1" dirty="0" smtClean="0">
                <a:solidFill>
                  <a:srgbClr val="FF6432"/>
                </a:solidFill>
              </a:rPr>
              <a:t>しまね家庭の日＝家族限定</a:t>
            </a:r>
            <a:endParaRPr lang="en-US" altLang="ja-JP" sz="4800" b="1" dirty="0" smtClean="0">
              <a:solidFill>
                <a:srgbClr val="FF6432"/>
              </a:solidFill>
            </a:endParaRPr>
          </a:p>
        </p:txBody>
      </p:sp>
    </p:spTree>
    <p:extLst>
      <p:ext uri="{BB962C8B-B14F-4D97-AF65-F5344CB8AC3E}">
        <p14:creationId xmlns:p14="http://schemas.microsoft.com/office/powerpoint/2010/main" val="379366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1369047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30167229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276813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6247865"/>
          </a:xfrm>
          <a:prstGeom prst="rect">
            <a:avLst/>
          </a:prstGeom>
          <a:noFill/>
        </p:spPr>
        <p:txBody>
          <a:bodyPr wrap="square" rtlCol="0">
            <a:spAutoFit/>
          </a:bodyPr>
          <a:lstStyle/>
          <a:p>
            <a:r>
              <a:rPr lang="ja-JP" altLang="en-US" sz="5400" b="1" dirty="0" smtClean="0">
                <a:solidFill>
                  <a:srgbClr val="FF6432"/>
                </a:solidFill>
              </a:rPr>
              <a:t>プ</a:t>
            </a:r>
            <a:r>
              <a:rPr lang="ja-JP" altLang="en-US" sz="5400" b="1" dirty="0" smtClean="0">
                <a:solidFill>
                  <a:srgbClr val="000000"/>
                </a:solidFill>
              </a:rPr>
              <a:t>ログラミング</a:t>
            </a:r>
            <a:r>
              <a:rPr lang="ja-JP" altLang="en-US" sz="5400" b="1" dirty="0" smtClean="0"/>
              <a:t>道場</a:t>
            </a:r>
            <a:r>
              <a:rPr lang="en-US" altLang="ja-JP" sz="5400" b="1" dirty="0" smtClean="0"/>
              <a:t> </a:t>
            </a:r>
            <a:r>
              <a:rPr lang="ja-JP" altLang="en-US" sz="5400" b="1" dirty="0" smtClean="0"/>
              <a:t>松江</a:t>
            </a:r>
            <a:endParaRPr lang="en-US" altLang="ja-JP" sz="5400" b="1" dirty="0"/>
          </a:p>
          <a:p>
            <a:r>
              <a:rPr lang="en-US" altLang="ja-JP" sz="4000" b="1" dirty="0" err="1" smtClean="0">
                <a:solidFill>
                  <a:schemeClr val="tx1">
                    <a:lumMod val="50000"/>
                    <a:lumOff val="50000"/>
                  </a:schemeClr>
                </a:solidFill>
                <a:latin typeface="Arial Black"/>
                <a:cs typeface="Arial Black"/>
              </a:rPr>
              <a:t>ProgShouDojo</a:t>
            </a:r>
            <a:endParaRPr lang="en-US" altLang="ja-JP" sz="4000" b="1" dirty="0" smtClean="0">
              <a:solidFill>
                <a:schemeClr val="tx1">
                  <a:lumMod val="50000"/>
                  <a:lumOff val="50000"/>
                </a:schemeClr>
              </a:solidFill>
              <a:latin typeface="Arial Black"/>
              <a:cs typeface="Arial Black"/>
            </a:endParaRPr>
          </a:p>
          <a:p>
            <a:r>
              <a:rPr lang="ja-JP" altLang="en-US" sz="3600" b="1" dirty="0" smtClean="0"/>
              <a:t>（</a:t>
            </a:r>
            <a:r>
              <a:rPr lang="en-US" altLang="ja-JP" sz="3600" b="1" dirty="0" smtClean="0"/>
              <a:t>2014</a:t>
            </a:r>
            <a:r>
              <a:rPr lang="ja-JP" altLang="en-US" sz="3600" b="1" dirty="0" smtClean="0"/>
              <a:t>年</a:t>
            </a:r>
            <a:r>
              <a:rPr lang="en-US" altLang="ja-JP" sz="3600" b="1" dirty="0" smtClean="0"/>
              <a:t>10</a:t>
            </a:r>
            <a:r>
              <a:rPr lang="ja-JP" altLang="en-US" sz="3600" b="1" dirty="0" smtClean="0"/>
              <a:t>月</a:t>
            </a:r>
            <a:r>
              <a:rPr lang="en-US" altLang="ja-JP" sz="3600" b="1" dirty="0" smtClean="0"/>
              <a:t>〜</a:t>
            </a:r>
            <a:r>
              <a:rPr lang="ja-JP" altLang="en-US" sz="3600" b="1" dirty="0" smtClean="0"/>
              <a:t>）</a:t>
            </a:r>
            <a:endParaRPr lang="en-US" altLang="ja-JP" sz="3600" b="1" dirty="0" smtClean="0"/>
          </a:p>
          <a:p>
            <a:endParaRPr lang="en-US" altLang="ja-JP" sz="3600" b="1" dirty="0"/>
          </a:p>
          <a:p>
            <a:endParaRPr lang="en-US" altLang="ja-JP" sz="3600" b="1" dirty="0" smtClean="0"/>
          </a:p>
          <a:p>
            <a:endParaRPr lang="en-US" altLang="ja-JP" sz="3600" b="1" dirty="0"/>
          </a:p>
          <a:p>
            <a:pPr algn="r"/>
            <a:r>
              <a:rPr lang="ja-JP" altLang="en-US" sz="3600" b="1" dirty="0" smtClean="0"/>
              <a:t>毎月一回</a:t>
            </a:r>
            <a:endParaRPr lang="en-US" altLang="ja-JP" sz="3600" b="1" dirty="0" smtClean="0"/>
          </a:p>
          <a:p>
            <a:pPr algn="r"/>
            <a:r>
              <a:rPr lang="ja-JP" altLang="en-US" sz="3600" b="1" dirty="0" smtClean="0">
                <a:solidFill>
                  <a:srgbClr val="FF6432"/>
                </a:solidFill>
              </a:rPr>
              <a:t>ステップアップするための</a:t>
            </a:r>
            <a:endParaRPr lang="en-US" altLang="ja-JP" sz="3600" b="1" dirty="0" smtClean="0">
              <a:solidFill>
                <a:srgbClr val="FF6432"/>
              </a:solidFill>
            </a:endParaRPr>
          </a:p>
          <a:p>
            <a:pPr algn="r"/>
            <a:r>
              <a:rPr lang="ja-JP" altLang="en-US" sz="3600" b="1" dirty="0" smtClean="0">
                <a:solidFill>
                  <a:srgbClr val="FF6432"/>
                </a:solidFill>
              </a:rPr>
              <a:t>無料のプログラミング教室</a:t>
            </a:r>
            <a:endParaRPr lang="en-US" altLang="ja-JP" sz="3600" b="1" dirty="0" smtClean="0">
              <a:solidFill>
                <a:srgbClr val="FF6432"/>
              </a:solidFill>
            </a:endParaRPr>
          </a:p>
        </p:txBody>
      </p:sp>
    </p:spTree>
    <p:extLst>
      <p:ext uri="{BB962C8B-B14F-4D97-AF65-F5344CB8AC3E}">
        <p14:creationId xmlns:p14="http://schemas.microsoft.com/office/powerpoint/2010/main" val="25163374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6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74488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7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1975330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1224000"/>
            <a:ext cx="7424738" cy="2123658"/>
          </a:xfrm>
          <a:prstGeom prst="rect">
            <a:avLst/>
          </a:prstGeom>
          <a:noFill/>
        </p:spPr>
        <p:txBody>
          <a:bodyPr wrap="square" rtlCol="0">
            <a:spAutoFit/>
          </a:bodyPr>
          <a:lstStyle/>
          <a:p>
            <a:r>
              <a:rPr lang="en-US" altLang="ja-JP" sz="4400" b="1" dirty="0" smtClean="0">
                <a:latin typeface="Arial Black"/>
                <a:cs typeface="Arial Black"/>
              </a:rPr>
              <a:t>Ruby</a:t>
            </a:r>
            <a:r>
              <a:rPr lang="ja-JP" altLang="en-US" sz="4400" b="1" dirty="0" smtClean="0"/>
              <a:t>プログラミング少年団</a:t>
            </a:r>
            <a:endParaRPr lang="en-US" altLang="ja-JP" sz="4400" b="1" dirty="0" smtClean="0"/>
          </a:p>
          <a:p>
            <a:r>
              <a:rPr lang="ja-JP" altLang="en-US" sz="4400" b="1" dirty="0" smtClean="0">
                <a:solidFill>
                  <a:srgbClr val="FF6432"/>
                </a:solidFill>
              </a:rPr>
              <a:t>＝</a:t>
            </a:r>
            <a:r>
              <a:rPr lang="en-US" altLang="ja-JP" sz="4400" b="1" dirty="0" smtClean="0"/>
              <a:t>  </a:t>
            </a:r>
            <a:r>
              <a:rPr lang="en-US" altLang="ja-JP" sz="4400" b="1" dirty="0" smtClean="0">
                <a:solidFill>
                  <a:srgbClr val="000000"/>
                </a:solidFill>
                <a:latin typeface="Arial Black"/>
                <a:cs typeface="Arial Black"/>
              </a:rPr>
              <a:t>Ruby</a:t>
            </a:r>
            <a:r>
              <a:rPr lang="ja-JP" altLang="en-US" sz="4400" b="1" dirty="0">
                <a:solidFill>
                  <a:srgbClr val="000000"/>
                </a:solidFill>
              </a:rPr>
              <a:t>を対象と</a:t>
            </a:r>
            <a:r>
              <a:rPr lang="ja-JP" altLang="en-US" sz="4400" b="1" dirty="0" smtClean="0">
                <a:solidFill>
                  <a:srgbClr val="000000"/>
                </a:solidFill>
              </a:rPr>
              <a:t>した</a:t>
            </a:r>
            <a:endParaRPr lang="en-US" altLang="ja-JP" sz="4400" b="1" dirty="0" smtClean="0">
              <a:solidFill>
                <a:srgbClr val="000000"/>
              </a:solidFill>
            </a:endParaRPr>
          </a:p>
          <a:p>
            <a:r>
              <a:rPr lang="ja-JP" altLang="ja-JP" sz="4400" b="1" dirty="0">
                <a:solidFill>
                  <a:srgbClr val="000000"/>
                </a:solidFill>
              </a:rPr>
              <a:t>　</a:t>
            </a:r>
            <a:r>
              <a:rPr lang="ja-JP" altLang="en-US" sz="4400" b="1" dirty="0" smtClean="0">
                <a:solidFill>
                  <a:srgbClr val="000000"/>
                </a:solidFill>
              </a:rPr>
              <a:t>　　　　</a:t>
            </a:r>
            <a:r>
              <a:rPr lang="ja-JP" altLang="en-US" sz="4400" b="1" dirty="0" smtClean="0">
                <a:solidFill>
                  <a:srgbClr val="FF6432"/>
                </a:solidFill>
              </a:rPr>
              <a:t>スポーツ少年団</a:t>
            </a:r>
            <a:endParaRPr lang="en-US" altLang="ja-JP" sz="4400" b="1" dirty="0">
              <a:solidFill>
                <a:srgbClr val="FF6432"/>
              </a:solidFill>
            </a:endParaRPr>
          </a:p>
        </p:txBody>
      </p:sp>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62" y="3789000"/>
            <a:ext cx="7451005" cy="2115000"/>
          </a:xfrm>
          <a:prstGeom prst="rect">
            <a:avLst/>
          </a:prstGeom>
        </p:spPr>
      </p:pic>
    </p:spTree>
    <p:extLst>
      <p:ext uri="{BB962C8B-B14F-4D97-AF65-F5344CB8AC3E}">
        <p14:creationId xmlns:p14="http://schemas.microsoft.com/office/powerpoint/2010/main" val="2925667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00" y="279000"/>
            <a:ext cx="14775185" cy="4194000"/>
          </a:xfrm>
          <a:prstGeom prst="rect">
            <a:avLst/>
          </a:prstGeom>
        </p:spPr>
      </p:pic>
      <p:sp>
        <p:nvSpPr>
          <p:cNvPr id="5" name="テキスト ボックス 4"/>
          <p:cNvSpPr txBox="1"/>
          <p:nvPr/>
        </p:nvSpPr>
        <p:spPr>
          <a:xfrm>
            <a:off x="792162" y="4455342"/>
            <a:ext cx="7380287" cy="1200329"/>
          </a:xfrm>
          <a:prstGeom prst="rect">
            <a:avLst/>
          </a:prstGeom>
          <a:noFill/>
        </p:spPr>
        <p:txBody>
          <a:bodyPr wrap="square" rtlCol="0">
            <a:spAutoFit/>
          </a:bodyPr>
          <a:lstStyle/>
          <a:p>
            <a:r>
              <a:rPr lang="ja-JP" altLang="en-US" sz="3600" b="1" dirty="0" smtClean="0"/>
              <a:t>昭和</a:t>
            </a:r>
            <a:r>
              <a:rPr lang="en-US" altLang="ja-JP" sz="3600" b="1" dirty="0" smtClean="0"/>
              <a:t>37</a:t>
            </a:r>
            <a:r>
              <a:rPr lang="ja-JP" altLang="en-US" sz="3600" b="1" dirty="0" smtClean="0"/>
              <a:t>年創設、平成</a:t>
            </a:r>
            <a:r>
              <a:rPr lang="en-US" altLang="ja-JP" sz="3600" b="1" dirty="0" smtClean="0"/>
              <a:t>24</a:t>
            </a:r>
            <a:r>
              <a:rPr lang="ja-JP" altLang="en-US" sz="3600" b="1" dirty="0" smtClean="0"/>
              <a:t>年に</a:t>
            </a:r>
            <a:r>
              <a:rPr lang="en-US" altLang="ja-JP" sz="3600" b="1" dirty="0" smtClean="0"/>
              <a:t>50</a:t>
            </a:r>
            <a:r>
              <a:rPr lang="ja-JP" altLang="en-US" sz="3600" b="1" dirty="0" smtClean="0"/>
              <a:t>周年</a:t>
            </a:r>
            <a:endParaRPr lang="en-US" altLang="ja-JP" sz="3600" b="1" dirty="0" smtClean="0"/>
          </a:p>
          <a:p>
            <a:r>
              <a:rPr lang="en-US" altLang="ja-JP" sz="3600" b="1" dirty="0" smtClean="0"/>
              <a:t>3</a:t>
            </a:r>
            <a:r>
              <a:rPr lang="ja-JP" altLang="en-US" sz="3600" b="1" dirty="0" smtClean="0"/>
              <a:t>万</a:t>
            </a:r>
            <a:r>
              <a:rPr lang="en-US" altLang="ja-JP" sz="3600" b="1" dirty="0" smtClean="0"/>
              <a:t>5</a:t>
            </a:r>
            <a:r>
              <a:rPr lang="ja-JP" altLang="en-US" sz="3600" b="1" dirty="0" smtClean="0"/>
              <a:t>千団体、</a:t>
            </a:r>
            <a:r>
              <a:rPr lang="en-US" altLang="ja-JP" sz="3600" b="1" dirty="0" smtClean="0"/>
              <a:t>78</a:t>
            </a:r>
            <a:r>
              <a:rPr lang="ja-JP" altLang="en-US" sz="3600" b="1" dirty="0" smtClean="0"/>
              <a:t>万人</a:t>
            </a:r>
            <a:endParaRPr lang="en-US" altLang="ja-JP" sz="3600" b="1" dirty="0"/>
          </a:p>
        </p:txBody>
      </p:sp>
    </p:spTree>
    <p:extLst>
      <p:ext uri="{BB962C8B-B14F-4D97-AF65-F5344CB8AC3E}">
        <p14:creationId xmlns:p14="http://schemas.microsoft.com/office/powerpoint/2010/main" val="1361616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3">
            <a:extLst>
              <a:ext uri="{28A0092B-C50C-407E-A947-70E740481C1C}">
                <a14:useLocalDpi xmlns:a14="http://schemas.microsoft.com/office/drawing/2010/main" val="0"/>
              </a:ext>
            </a:extLst>
          </a:blip>
          <a:srcRect l="14434" t="61008" r="69680" b="23864"/>
          <a:stretch/>
        </p:blipFill>
        <p:spPr>
          <a:xfrm>
            <a:off x="0" y="-531000"/>
            <a:ext cx="11377221" cy="8692261"/>
          </a:xfrm>
          <a:prstGeom prst="rect">
            <a:avLst/>
          </a:prstGeom>
        </p:spPr>
      </p:pic>
      <p:sp>
        <p:nvSpPr>
          <p:cNvPr id="17" name="正方形/長方形 16"/>
          <p:cNvSpPr/>
          <p:nvPr/>
        </p:nvSpPr>
        <p:spPr>
          <a:xfrm>
            <a:off x="805070" y="6193113"/>
            <a:ext cx="8820000" cy="430887"/>
          </a:xfrm>
          <a:prstGeom prst="rect">
            <a:avLst/>
          </a:prstGeom>
        </p:spPr>
        <p:txBody>
          <a:bodyPr wrap="square">
            <a:spAutoFit/>
          </a:bodyPr>
          <a:lstStyle/>
          <a:p>
            <a:r>
              <a:rPr lang="ja-JP" altLang="en-US" sz="1050" dirty="0" smtClean="0"/>
              <a:t>http</a:t>
            </a:r>
            <a:r>
              <a:rPr lang="ja-JP" altLang="en-US" sz="1050" dirty="0"/>
              <a:t>://en.wikipedia.org/wiki/File:Japan_location_map_with_side_map_of_the_Ryukyu_Islands.</a:t>
            </a:r>
            <a:r>
              <a:rPr lang="ja-JP" altLang="en-US" sz="1050" dirty="0" smtClean="0"/>
              <a:t>svg </a:t>
            </a:r>
            <a:r>
              <a:rPr lang="en-US" altLang="ja-JP" sz="1050" dirty="0" smtClean="0"/>
              <a:t>: </a:t>
            </a:r>
            <a:r>
              <a:rPr lang="en-US" altLang="ja-JP" sz="1050" dirty="0"/>
              <a:t>Maximilian Dörrbecker (Chumwa) CC-BY-SA </a:t>
            </a:r>
            <a:r>
              <a:rPr lang="en-US" altLang="ja-JP" sz="1050" dirty="0" err="1"/>
              <a:t>3.0CC</a:t>
            </a:r>
            <a:r>
              <a:rPr lang="en-US" altLang="ja-JP" sz="1050" dirty="0"/>
              <a:t> by SA</a:t>
            </a:r>
            <a:endParaRPr lang="ja-JP" altLang="en-US" sz="1050" dirty="0"/>
          </a:p>
        </p:txBody>
      </p:sp>
      <p:sp>
        <p:nvSpPr>
          <p:cNvPr id="11" name="フリーフォーム 1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1270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 name="円/楕円 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2400" dirty="0" smtClean="0"/>
              <a:t>体験</a:t>
            </a:r>
            <a:endParaRPr kumimoji="1" lang="ja-JP" altLang="en-US" sz="2400" dirty="0"/>
          </a:p>
        </p:txBody>
      </p:sp>
      <p:sp>
        <p:nvSpPr>
          <p:cNvPr id="7" name="円/楕円 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3200" dirty="0" smtClean="0"/>
              <a:t>合宿</a:t>
            </a:r>
            <a:endParaRPr kumimoji="1" lang="ja-JP" altLang="en-US" sz="3200" dirty="0"/>
          </a:p>
        </p:txBody>
      </p:sp>
      <p:sp>
        <p:nvSpPr>
          <p:cNvPr id="8" name="円/楕円 7"/>
          <p:cNvSpPr/>
          <p:nvPr/>
        </p:nvSpPr>
        <p:spPr>
          <a:xfrm>
            <a:off x="5112000" y="3654000"/>
            <a:ext cx="1620000" cy="152830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kumimoji="1" lang="ja-JP" altLang="en-US" sz="4400" dirty="0" smtClean="0"/>
              <a:t>道場</a:t>
            </a:r>
            <a:endParaRPr kumimoji="1" lang="en-US" altLang="ja-JP" sz="4400" dirty="0" smtClean="0"/>
          </a:p>
        </p:txBody>
      </p:sp>
      <p:sp>
        <p:nvSpPr>
          <p:cNvPr id="9" name="円/楕円 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ja-JP" altLang="en-US" sz="5400" dirty="0" smtClean="0"/>
              <a:t>大会</a:t>
            </a:r>
            <a:endParaRPr kumimoji="1" lang="en-US" altLang="ja-JP" sz="3200" dirty="0" smtClean="0"/>
          </a:p>
        </p:txBody>
      </p:sp>
      <p:sp>
        <p:nvSpPr>
          <p:cNvPr id="13" name="テキスト ボックス 12"/>
          <p:cNvSpPr txBox="1"/>
          <p:nvPr/>
        </p:nvSpPr>
        <p:spPr>
          <a:xfrm>
            <a:off x="747712" y="774000"/>
            <a:ext cx="7424738" cy="923330"/>
          </a:xfrm>
          <a:prstGeom prst="rect">
            <a:avLst/>
          </a:prstGeom>
          <a:noFill/>
        </p:spPr>
        <p:txBody>
          <a:bodyPr wrap="square" rtlCol="0">
            <a:spAutoFit/>
          </a:bodyPr>
          <a:lstStyle/>
          <a:p>
            <a:r>
              <a:rPr lang="en-US" altLang="ja-JP" sz="5400" b="1" dirty="0" smtClean="0">
                <a:latin typeface="Arial Black"/>
                <a:cs typeface="Arial Black"/>
              </a:rPr>
              <a:t>Ruby</a:t>
            </a:r>
            <a:r>
              <a:rPr lang="ja-JP" altLang="en-US" sz="4400" b="1" dirty="0" smtClean="0"/>
              <a:t>プロ少</a:t>
            </a:r>
            <a:endParaRPr lang="en-US" altLang="ja-JP" sz="4400" b="1" dirty="0">
              <a:solidFill>
                <a:srgbClr val="FF6432"/>
              </a:solidFill>
            </a:endParaRPr>
          </a:p>
        </p:txBody>
      </p:sp>
      <p:sp>
        <p:nvSpPr>
          <p:cNvPr id="18" name="テキスト ボックス 17"/>
          <p:cNvSpPr txBox="1"/>
          <p:nvPr/>
        </p:nvSpPr>
        <p:spPr>
          <a:xfrm>
            <a:off x="1557000" y="4779224"/>
            <a:ext cx="3285000" cy="584776"/>
          </a:xfrm>
          <a:prstGeom prst="rect">
            <a:avLst/>
          </a:prstGeom>
          <a:noFill/>
        </p:spPr>
        <p:txBody>
          <a:bodyPr wrap="square" rtlCol="0">
            <a:spAutoFit/>
          </a:bodyPr>
          <a:lstStyle/>
          <a:p>
            <a:r>
              <a:rPr lang="en-US" altLang="ja-JP" sz="3200" b="1" dirty="0" smtClean="0">
                <a:latin typeface="+mn-ea"/>
              </a:rPr>
              <a:t>2015</a:t>
            </a:r>
            <a:r>
              <a:rPr lang="ja-JP" altLang="en-US" sz="3200" b="1" dirty="0" smtClean="0">
                <a:latin typeface="+mn-ea"/>
              </a:rPr>
              <a:t>年</a:t>
            </a:r>
            <a:r>
              <a:rPr lang="en-US" altLang="ja-JP" sz="3200" b="1" dirty="0" smtClean="0">
                <a:latin typeface="+mn-ea"/>
              </a:rPr>
              <a:t>8</a:t>
            </a:r>
            <a:r>
              <a:rPr lang="ja-JP" altLang="en-US" sz="3200" b="1" dirty="0" smtClean="0">
                <a:latin typeface="+mn-ea"/>
              </a:rPr>
              <a:t>月予定</a:t>
            </a:r>
            <a:endParaRPr lang="en-US" altLang="ja-JP" sz="4000" b="1" dirty="0" smtClean="0">
              <a:solidFill>
                <a:srgbClr val="FF6432"/>
              </a:solidFill>
              <a:latin typeface="+mn-ea"/>
            </a:endParaRPr>
          </a:p>
        </p:txBody>
      </p:sp>
      <p:sp>
        <p:nvSpPr>
          <p:cNvPr id="19" name="テキスト ボックス 18"/>
          <p:cNvSpPr txBox="1"/>
          <p:nvPr/>
        </p:nvSpPr>
        <p:spPr>
          <a:xfrm>
            <a:off x="7092000" y="1674000"/>
            <a:ext cx="3285000" cy="584776"/>
          </a:xfrm>
          <a:prstGeom prst="rect">
            <a:avLst/>
          </a:prstGeom>
          <a:noFill/>
        </p:spPr>
        <p:txBody>
          <a:bodyPr wrap="square" rtlCol="0">
            <a:spAutoFit/>
          </a:bodyPr>
          <a:lstStyle/>
          <a:p>
            <a:r>
              <a:rPr lang="en-US" altLang="ja-JP" sz="3200" b="1" dirty="0" smtClean="0">
                <a:latin typeface="+mn-ea"/>
              </a:rPr>
              <a:t>2016</a:t>
            </a:r>
            <a:r>
              <a:rPr lang="ja-JP" altLang="en-US" sz="3200" b="1" dirty="0" smtClean="0">
                <a:latin typeface="+mn-ea"/>
              </a:rPr>
              <a:t>年</a:t>
            </a:r>
            <a:r>
              <a:rPr lang="en-US" altLang="ja-JP" sz="3200" b="1" dirty="0" smtClean="0">
                <a:latin typeface="+mn-ea"/>
              </a:rPr>
              <a:t>3</a:t>
            </a:r>
            <a:r>
              <a:rPr lang="ja-JP" altLang="en-US" sz="3200" b="1" dirty="0" smtClean="0">
                <a:latin typeface="+mn-ea"/>
              </a:rPr>
              <a:t>月予定</a:t>
            </a:r>
            <a:endParaRPr lang="en-US" altLang="ja-JP" sz="4000" b="1" dirty="0" smtClean="0">
              <a:solidFill>
                <a:srgbClr val="FF6432"/>
              </a:solidFill>
              <a:latin typeface="+mn-ea"/>
            </a:endParaRPr>
          </a:p>
        </p:txBody>
      </p:sp>
    </p:spTree>
    <p:extLst>
      <p:ext uri="{BB962C8B-B14F-4D97-AF65-F5344CB8AC3E}">
        <p14:creationId xmlns:p14="http://schemas.microsoft.com/office/powerpoint/2010/main" val="6035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000" y="3021934"/>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r>
              <a:rPr lang="en-US" altLang="ja-JP" sz="4000" b="1" dirty="0" smtClean="0">
                <a:solidFill>
                  <a:srgbClr val="000000"/>
                </a:solidFill>
              </a:rPr>
              <a:t/>
            </a:r>
            <a:br>
              <a:rPr lang="en-US" altLang="ja-JP" sz="4000" b="1" dirty="0" smtClean="0">
                <a:solidFill>
                  <a:srgbClr val="000000"/>
                </a:solidFill>
              </a:rPr>
            </a:br>
            <a:r>
              <a:rPr lang="en-US" altLang="ja-JP" sz="4000" b="1" dirty="0">
                <a:solidFill>
                  <a:srgbClr val="000000"/>
                </a:solidFill>
              </a:rPr>
              <a:t/>
            </a:r>
            <a:br>
              <a:rPr lang="en-US" altLang="ja-JP" sz="4000" b="1" dirty="0">
                <a:solidFill>
                  <a:srgbClr val="000000"/>
                </a:solidFill>
              </a:rPr>
            </a:br>
            <a:endParaRPr kumimoji="1"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00" y="54001"/>
            <a:ext cx="7541099" cy="6804000"/>
          </a:xfrm>
          <a:prstGeom prst="rect">
            <a:avLst/>
          </a:prstGeom>
        </p:spPr>
      </p:pic>
      <p:sp>
        <p:nvSpPr>
          <p:cNvPr id="17" name="正方形/長方形 16"/>
          <p:cNvSpPr/>
          <p:nvPr/>
        </p:nvSpPr>
        <p:spPr>
          <a:xfrm>
            <a:off x="792163" y="6283113"/>
            <a:ext cx="8820000" cy="430887"/>
          </a:xfrm>
          <a:prstGeom prst="rect">
            <a:avLst/>
          </a:prstGeom>
        </p:spPr>
        <p:txBody>
          <a:bodyPr wrap="square">
            <a:spAutoFit/>
          </a:bodyPr>
          <a:lstStyle/>
          <a:p>
            <a:r>
              <a:rPr lang="ja-JP" altLang="en-US" sz="1050" dirty="0" smtClean="0"/>
              <a:t>http</a:t>
            </a:r>
            <a:r>
              <a:rPr lang="ja-JP" altLang="en-US" sz="1050" dirty="0"/>
              <a:t>://en.wikipedia.org/wiki/File:Japan_location_map_with_side_map_of_the_Ryukyu_Islands.</a:t>
            </a:r>
            <a:r>
              <a:rPr lang="ja-JP" altLang="en-US" sz="1050" dirty="0" smtClean="0"/>
              <a:t>svg </a:t>
            </a:r>
            <a:r>
              <a:rPr lang="en-US" altLang="ja-JP" sz="1050" dirty="0" smtClean="0"/>
              <a:t>: </a:t>
            </a:r>
            <a:r>
              <a:rPr lang="en-US" altLang="ja-JP" sz="1050" dirty="0"/>
              <a:t>Maximilian Dörrbecker (Chumwa) CC-BY-SA </a:t>
            </a:r>
            <a:r>
              <a:rPr lang="en-US" altLang="ja-JP" sz="1050" dirty="0" err="1"/>
              <a:t>3.0CC</a:t>
            </a:r>
            <a:r>
              <a:rPr lang="en-US" altLang="ja-JP" sz="1050" dirty="0"/>
              <a:t> by SA</a:t>
            </a:r>
            <a:endParaRPr lang="ja-JP" altLang="en-US" sz="1050" dirty="0"/>
          </a:p>
        </p:txBody>
      </p:sp>
      <p:grpSp>
        <p:nvGrpSpPr>
          <p:cNvPr id="3" name="図形グループ 2"/>
          <p:cNvGrpSpPr/>
          <p:nvPr/>
        </p:nvGrpSpPr>
        <p:grpSpPr>
          <a:xfrm>
            <a:off x="1872000" y="4464000"/>
            <a:ext cx="802446" cy="898301"/>
            <a:chOff x="2746800" y="267678"/>
            <a:chExt cx="4390200" cy="4914625"/>
          </a:xfrm>
        </p:grpSpPr>
        <p:sp>
          <p:nvSpPr>
            <p:cNvPr id="11" name="フリーフォーム 1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 name="円/楕円 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7" name="円/楕円 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8" name="円/楕円 7"/>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9" name="円/楕円 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18" name="図形グループ 17"/>
          <p:cNvGrpSpPr/>
          <p:nvPr/>
        </p:nvGrpSpPr>
        <p:grpSpPr>
          <a:xfrm>
            <a:off x="1384554" y="5229000"/>
            <a:ext cx="802446" cy="898301"/>
            <a:chOff x="2746800" y="267678"/>
            <a:chExt cx="4390200" cy="4914625"/>
          </a:xfrm>
        </p:grpSpPr>
        <p:sp>
          <p:nvSpPr>
            <p:cNvPr id="19" name="フリーフォーム 18"/>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 name="円/楕円 19"/>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21" name="円/楕円 20"/>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22" name="円/楕円 21"/>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23" name="円/楕円 22"/>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24" name="図形グループ 23"/>
          <p:cNvGrpSpPr/>
          <p:nvPr/>
        </p:nvGrpSpPr>
        <p:grpSpPr>
          <a:xfrm>
            <a:off x="3049554" y="4464000"/>
            <a:ext cx="802446" cy="898301"/>
            <a:chOff x="2746800" y="267678"/>
            <a:chExt cx="4390200" cy="4914625"/>
          </a:xfrm>
        </p:grpSpPr>
        <p:sp>
          <p:nvSpPr>
            <p:cNvPr id="25" name="フリーフォーム 24"/>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6" name="円/楕円 25"/>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27" name="円/楕円 2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28" name="円/楕円 27"/>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29" name="円/楕円 2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30" name="図形グループ 29"/>
          <p:cNvGrpSpPr/>
          <p:nvPr/>
        </p:nvGrpSpPr>
        <p:grpSpPr>
          <a:xfrm>
            <a:off x="2239554" y="4780699"/>
            <a:ext cx="802446" cy="898301"/>
            <a:chOff x="2746800" y="267678"/>
            <a:chExt cx="4390200" cy="4914625"/>
          </a:xfrm>
        </p:grpSpPr>
        <p:sp>
          <p:nvSpPr>
            <p:cNvPr id="31" name="フリーフォーム 3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2" name="円/楕円 3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33" name="円/楕円 32"/>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34" name="円/楕円 33"/>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35" name="円/楕円 34"/>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36" name="図形グループ 35"/>
          <p:cNvGrpSpPr/>
          <p:nvPr/>
        </p:nvGrpSpPr>
        <p:grpSpPr>
          <a:xfrm>
            <a:off x="3454554" y="3610699"/>
            <a:ext cx="802446" cy="898301"/>
            <a:chOff x="2746800" y="267678"/>
            <a:chExt cx="4390200" cy="4914625"/>
          </a:xfrm>
        </p:grpSpPr>
        <p:sp>
          <p:nvSpPr>
            <p:cNvPr id="37" name="フリーフォーム 36"/>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8" name="円/楕円 37"/>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39" name="円/楕円 38"/>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40" name="円/楕円 39"/>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41" name="円/楕円 40"/>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42" name="図形グループ 41"/>
          <p:cNvGrpSpPr/>
          <p:nvPr/>
        </p:nvGrpSpPr>
        <p:grpSpPr>
          <a:xfrm>
            <a:off x="4707000" y="2484000"/>
            <a:ext cx="802446" cy="898301"/>
            <a:chOff x="2746800" y="267678"/>
            <a:chExt cx="4390200" cy="4914625"/>
          </a:xfrm>
        </p:grpSpPr>
        <p:sp>
          <p:nvSpPr>
            <p:cNvPr id="43" name="フリーフォーム 42"/>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4" name="円/楕円 43"/>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45" name="円/楕円 44"/>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46" name="円/楕円 45"/>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47" name="円/楕円 46"/>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48" name="図形グループ 47"/>
          <p:cNvGrpSpPr/>
          <p:nvPr/>
        </p:nvGrpSpPr>
        <p:grpSpPr>
          <a:xfrm>
            <a:off x="6687000" y="5184000"/>
            <a:ext cx="802446" cy="898301"/>
            <a:chOff x="2746800" y="267678"/>
            <a:chExt cx="4390200" cy="4914625"/>
          </a:xfrm>
        </p:grpSpPr>
        <p:sp>
          <p:nvSpPr>
            <p:cNvPr id="49" name="フリーフォーム 48"/>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0" name="円/楕円 49"/>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51" name="円/楕円 50"/>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52" name="円/楕円 51"/>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53" name="円/楕円 52"/>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54" name="図形グループ 53"/>
          <p:cNvGrpSpPr/>
          <p:nvPr/>
        </p:nvGrpSpPr>
        <p:grpSpPr>
          <a:xfrm>
            <a:off x="4572000" y="4014000"/>
            <a:ext cx="802446" cy="898301"/>
            <a:chOff x="2746800" y="267678"/>
            <a:chExt cx="4390200" cy="4914625"/>
          </a:xfrm>
        </p:grpSpPr>
        <p:sp>
          <p:nvSpPr>
            <p:cNvPr id="55" name="フリーフォーム 54"/>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6" name="円/楕円 55"/>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57" name="円/楕円 5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58" name="円/楕円 57"/>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59" name="円/楕円 5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60" name="図形グループ 59"/>
          <p:cNvGrpSpPr/>
          <p:nvPr/>
        </p:nvGrpSpPr>
        <p:grpSpPr>
          <a:xfrm>
            <a:off x="5517000" y="589151"/>
            <a:ext cx="802446" cy="898301"/>
            <a:chOff x="2746800" y="267678"/>
            <a:chExt cx="4390200" cy="4914625"/>
          </a:xfrm>
        </p:grpSpPr>
        <p:sp>
          <p:nvSpPr>
            <p:cNvPr id="61" name="フリーフォーム 6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62" name="円/楕円 6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63" name="円/楕円 62"/>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64" name="円/楕円 63"/>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65" name="円/楕円 64"/>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66" name="図形グループ 65"/>
          <p:cNvGrpSpPr/>
          <p:nvPr/>
        </p:nvGrpSpPr>
        <p:grpSpPr>
          <a:xfrm>
            <a:off x="3807000" y="4464000"/>
            <a:ext cx="802446" cy="898301"/>
            <a:chOff x="2746800" y="267678"/>
            <a:chExt cx="4390200" cy="4914625"/>
          </a:xfrm>
        </p:grpSpPr>
        <p:sp>
          <p:nvSpPr>
            <p:cNvPr id="67" name="フリーフォーム 66"/>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68" name="円/楕円 67"/>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69" name="円/楕円 68"/>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70" name="円/楕円 69"/>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71" name="円/楕円 70"/>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sp>
        <p:nvSpPr>
          <p:cNvPr id="13" name="テキスト ボックス 12"/>
          <p:cNvSpPr txBox="1"/>
          <p:nvPr/>
        </p:nvSpPr>
        <p:spPr>
          <a:xfrm>
            <a:off x="747712" y="774000"/>
            <a:ext cx="7424738" cy="4893647"/>
          </a:xfrm>
          <a:prstGeom prst="rect">
            <a:avLst/>
          </a:prstGeom>
          <a:noFill/>
        </p:spPr>
        <p:txBody>
          <a:bodyPr wrap="square" rtlCol="0">
            <a:spAutoFit/>
          </a:bodyPr>
          <a:lstStyle/>
          <a:p>
            <a:r>
              <a:rPr lang="en-US" altLang="ja-JP" sz="5400" b="1" dirty="0" smtClean="0">
                <a:latin typeface="Arial Black"/>
                <a:cs typeface="Arial Black"/>
              </a:rPr>
              <a:t>Ruby</a:t>
            </a:r>
            <a:r>
              <a:rPr lang="ja-JP" altLang="en-US" sz="4400" b="1" dirty="0" smtClean="0"/>
              <a:t>プロ少</a:t>
            </a:r>
            <a:endParaRPr lang="en-US" altLang="ja-JP" sz="4400" b="1" dirty="0" smtClean="0"/>
          </a:p>
          <a:p>
            <a:endParaRPr lang="en-US" altLang="ja-JP" sz="1600" b="1" dirty="0">
              <a:solidFill>
                <a:srgbClr val="FF6432"/>
              </a:solidFill>
            </a:endParaRPr>
          </a:p>
          <a:p>
            <a:r>
              <a:rPr lang="ja-JP" altLang="en-US" sz="3200" b="1" dirty="0" smtClean="0"/>
              <a:t>オープンソース</a:t>
            </a:r>
            <a:endParaRPr lang="en-US" altLang="ja-JP" sz="3200" b="1" dirty="0" smtClean="0"/>
          </a:p>
          <a:p>
            <a:r>
              <a:rPr lang="ja-JP" altLang="en-US" sz="3200" b="1" dirty="0" smtClean="0">
                <a:solidFill>
                  <a:srgbClr val="FF6432"/>
                </a:solidFill>
              </a:rPr>
              <a:t>　教</a:t>
            </a:r>
            <a:r>
              <a:rPr lang="ja-JP" altLang="en-US" sz="3200" b="1" dirty="0" smtClean="0">
                <a:solidFill>
                  <a:srgbClr val="000000"/>
                </a:solidFill>
              </a:rPr>
              <a:t>材</a:t>
            </a:r>
            <a:endParaRPr lang="en-US" altLang="ja-JP" sz="3200" b="1" dirty="0" smtClean="0">
              <a:solidFill>
                <a:srgbClr val="000000"/>
              </a:solidFill>
            </a:endParaRPr>
          </a:p>
          <a:p>
            <a:pPr lvl="1"/>
            <a:r>
              <a:rPr lang="ja-JP" altLang="en-US" sz="3200" b="1" dirty="0" smtClean="0">
                <a:solidFill>
                  <a:srgbClr val="000000"/>
                </a:solidFill>
              </a:rPr>
              <a:t>　＞ソフトウェア</a:t>
            </a:r>
            <a:endParaRPr lang="en-US" altLang="ja-JP" sz="3200" b="1" dirty="0">
              <a:solidFill>
                <a:srgbClr val="000000"/>
              </a:solidFill>
            </a:endParaRPr>
          </a:p>
          <a:p>
            <a:pPr lvl="1"/>
            <a:r>
              <a:rPr lang="ja-JP" altLang="en-US" sz="3200" b="1" dirty="0" smtClean="0">
                <a:solidFill>
                  <a:srgbClr val="000000"/>
                </a:solidFill>
              </a:rPr>
              <a:t>　＞ハードウェア</a:t>
            </a:r>
            <a:endParaRPr lang="en-US" altLang="ja-JP" sz="3200" b="1" dirty="0" smtClean="0">
              <a:solidFill>
                <a:srgbClr val="000000"/>
              </a:solidFill>
            </a:endParaRPr>
          </a:p>
          <a:p>
            <a:r>
              <a:rPr lang="ja-JP" altLang="en-US" sz="3200" b="1" dirty="0" smtClean="0">
                <a:solidFill>
                  <a:srgbClr val="FF6432"/>
                </a:solidFill>
              </a:rPr>
              <a:t>　教</a:t>
            </a:r>
            <a:r>
              <a:rPr lang="ja-JP" altLang="en-US" sz="3200" b="1" dirty="0" smtClean="0">
                <a:solidFill>
                  <a:srgbClr val="000000"/>
                </a:solidFill>
              </a:rPr>
              <a:t>科書</a:t>
            </a:r>
            <a:endParaRPr lang="en-US" altLang="ja-JP" sz="3200" b="1" dirty="0" smtClean="0">
              <a:solidFill>
                <a:srgbClr val="000000"/>
              </a:solidFill>
            </a:endParaRPr>
          </a:p>
          <a:p>
            <a:r>
              <a:rPr lang="ja-JP" altLang="en-US" sz="3200" b="1" dirty="0" smtClean="0">
                <a:solidFill>
                  <a:srgbClr val="FF6432"/>
                </a:solidFill>
              </a:rPr>
              <a:t>　運</a:t>
            </a:r>
            <a:r>
              <a:rPr lang="ja-JP" altLang="en-US" sz="3200" b="1" dirty="0" smtClean="0">
                <a:solidFill>
                  <a:srgbClr val="000000"/>
                </a:solidFill>
              </a:rPr>
              <a:t>営ノウハウ</a:t>
            </a:r>
            <a:endParaRPr lang="en-US" altLang="ja-JP" sz="3200" b="1" dirty="0" smtClean="0">
              <a:solidFill>
                <a:srgbClr val="000000"/>
              </a:solidFill>
            </a:endParaRPr>
          </a:p>
          <a:p>
            <a:r>
              <a:rPr lang="en-US" altLang="ja-JP" sz="1100" b="1" dirty="0">
                <a:solidFill>
                  <a:srgbClr val="000000"/>
                </a:solidFill>
              </a:rPr>
              <a:t> </a:t>
            </a:r>
            <a:endParaRPr lang="en-US" altLang="ja-JP" sz="800" b="1" dirty="0" smtClean="0">
              <a:solidFill>
                <a:srgbClr val="000000"/>
              </a:solidFill>
            </a:endParaRPr>
          </a:p>
          <a:p>
            <a:r>
              <a:rPr lang="ja-JP" altLang="en-US" sz="3200" b="1" dirty="0" smtClean="0">
                <a:solidFill>
                  <a:srgbClr val="000000"/>
                </a:solidFill>
              </a:rPr>
              <a:t>保険・事務処理の請負</a:t>
            </a:r>
            <a:endParaRPr lang="en-US" altLang="ja-JP" sz="3200" b="1" dirty="0">
              <a:solidFill>
                <a:srgbClr val="000000"/>
              </a:solidFill>
            </a:endParaRPr>
          </a:p>
        </p:txBody>
      </p:sp>
    </p:spTree>
    <p:extLst>
      <p:ext uri="{BB962C8B-B14F-4D97-AF65-F5344CB8AC3E}">
        <p14:creationId xmlns:p14="http://schemas.microsoft.com/office/powerpoint/2010/main" val="1956500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ja-JP" altLang="en-US" sz="4000" dirty="0">
                <a:latin typeface="ヒラギノ明朝 Pro W6"/>
                <a:ea typeface="ヒラギノ明朝 Pro W6"/>
                <a:cs typeface="ヒラギノ明朝 Pro W6"/>
              </a:rPr>
              <a:t>自分の生活で使う道具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で直すことができる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ja-JP" altLang="en-US" sz="4000" dirty="0">
                <a:latin typeface="ヒラギノ明朝 Pro W6"/>
                <a:ea typeface="ヒラギノ明朝 Pro W6"/>
                <a:cs typeface="ヒラギノ明朝 Pro W6"/>
              </a:rPr>
              <a:t>問題を解決するための道具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で作り出すことができる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80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176871148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6000" dirty="0" smtClean="0">
                <a:solidFill>
                  <a:srgbClr val="FF6432"/>
                </a:solidFill>
                <a:latin typeface="Arial Black"/>
                <a:cs typeface="Arial Black"/>
              </a:rPr>
              <a:t>U</a:t>
            </a:r>
          </a:p>
        </p:txBody>
      </p:sp>
      <p:sp>
        <p:nvSpPr>
          <p:cNvPr id="2" name="正方形/長方形 1"/>
          <p:cNvSpPr/>
          <p:nvPr/>
        </p:nvSpPr>
        <p:spPr>
          <a:xfrm>
            <a:off x="747713" y="1944000"/>
            <a:ext cx="7424737" cy="2185214"/>
          </a:xfrm>
          <a:prstGeom prst="rect">
            <a:avLst/>
          </a:prstGeom>
        </p:spPr>
        <p:txBody>
          <a:bodyPr wrap="square">
            <a:spAutoFit/>
          </a:bodyPr>
          <a:lstStyle/>
          <a:p>
            <a:pPr algn="ctr"/>
            <a:r>
              <a:rPr lang="en-US" altLang="ja-JP" sz="4000" dirty="0" smtClean="0">
                <a:latin typeface="Arial Black"/>
                <a:cs typeface="Arial Black"/>
              </a:rPr>
              <a:t>http://</a:t>
            </a:r>
            <a:r>
              <a:rPr lang="en-US" altLang="ja-JP" sz="4000" dirty="0" err="1" smtClean="0">
                <a:latin typeface="Arial Black"/>
                <a:cs typeface="Arial Black"/>
              </a:rPr>
              <a:t>smalruby.jp</a:t>
            </a: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pic>
        <p:nvPicPr>
          <p:cNvPr id="5" name="図 4" descr="logo-checkpoi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001" y="4149001"/>
            <a:ext cx="4536999" cy="2115000"/>
          </a:xfrm>
          <a:prstGeom prst="rect">
            <a:avLst/>
          </a:prstGeom>
        </p:spPr>
      </p:pic>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80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788371" y="2394000"/>
            <a:ext cx="6798629" cy="3477875"/>
          </a:xfrm>
          <a:prstGeom prst="rect">
            <a:avLst/>
          </a:prstGeom>
          <a:noFill/>
        </p:spPr>
        <p:txBody>
          <a:bodyPr wrap="square" rtlCol="0">
            <a:spAutoFit/>
          </a:bodyPr>
          <a:lstStyle/>
          <a:p>
            <a:r>
              <a:rPr lang="ja-JP" altLang="en-US" sz="4400" b="1" dirty="0" smtClean="0">
                <a:solidFill>
                  <a:srgbClr val="FF6432"/>
                </a:solidFill>
              </a:rPr>
              <a:t>タ</a:t>
            </a:r>
            <a:r>
              <a:rPr lang="ja-JP" altLang="en-US" sz="4400" b="1" dirty="0" smtClean="0">
                <a:solidFill>
                  <a:srgbClr val="000000"/>
                </a:solidFill>
              </a:rPr>
              <a:t>イピング</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ja-JP" altLang="en-US" sz="4400" b="1" dirty="0" smtClean="0">
                <a:solidFill>
                  <a:srgbClr val="FF6432"/>
                </a:solidFill>
              </a:rPr>
              <a:t>英</a:t>
            </a:r>
            <a:r>
              <a:rPr lang="ja-JP" altLang="en-US" sz="4400" b="1" dirty="0" smtClean="0">
                <a:solidFill>
                  <a:srgbClr val="000000"/>
                </a:solidFill>
              </a:rPr>
              <a:t>語</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en-US" altLang="ja-JP" sz="4400" b="1" dirty="0" smtClean="0">
                <a:solidFill>
                  <a:srgbClr val="FF6432"/>
                </a:solidFill>
                <a:latin typeface="Arial Black"/>
                <a:cs typeface="Arial Black"/>
              </a:rPr>
              <a:t>R</a:t>
            </a:r>
            <a:r>
              <a:rPr lang="en-US" altLang="ja-JP" sz="4400" b="1" dirty="0" smtClean="0">
                <a:solidFill>
                  <a:srgbClr val="000000"/>
                </a:solidFill>
                <a:latin typeface="Arial Black"/>
                <a:cs typeface="Arial Black"/>
              </a:rPr>
              <a:t>uby</a:t>
            </a:r>
            <a:r>
              <a:rPr lang="ja-JP" altLang="en-US" sz="4400" b="1" dirty="0" smtClean="0">
                <a:solidFill>
                  <a:srgbClr val="000000"/>
                </a:solidFill>
              </a:rPr>
              <a:t>の文法</a:t>
            </a:r>
            <a:endParaRPr lang="en-US" altLang="ja-JP" sz="4400" b="1" dirty="0" smtClean="0">
              <a:solidFill>
                <a:srgbClr val="000000"/>
              </a:solidFill>
            </a:endParaRPr>
          </a:p>
        </p:txBody>
      </p:sp>
      <p:sp>
        <p:nvSpPr>
          <p:cNvPr id="2" name="テキスト ボックス 1"/>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449000" y="5475446"/>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0" y="390447"/>
            <a:ext cx="9119270" cy="5106792"/>
          </a:xfrm>
          <a:prstGeom prst="rect">
            <a:avLst/>
          </a:prstGeom>
        </p:spPr>
      </p:pic>
      <p:sp>
        <p:nvSpPr>
          <p:cNvPr id="2" name="テキスト ボックス 1"/>
          <p:cNvSpPr txBox="1"/>
          <p:nvPr/>
        </p:nvSpPr>
        <p:spPr>
          <a:xfrm>
            <a:off x="747712" y="764131"/>
            <a:ext cx="7424738" cy="5016758"/>
          </a:xfrm>
          <a:prstGeom prst="rect">
            <a:avLst/>
          </a:prstGeom>
          <a:noFill/>
        </p:spPr>
        <p:txBody>
          <a:bodyPr wrap="square" rtlCol="0">
            <a:spAutoFit/>
          </a:bodyPr>
          <a:lstStyle/>
          <a:p>
            <a:r>
              <a:rPr kumimoji="1" lang="ja-JP" altLang="en-US" sz="8000" b="1" dirty="0" smtClean="0">
                <a:ln w="15875">
                  <a:solidFill>
                    <a:schemeClr val="tx1"/>
                  </a:solidFill>
                </a:ln>
                <a:solidFill>
                  <a:schemeClr val="accent2"/>
                </a:solidFill>
              </a:rPr>
              <a:t>盛り上がる</a:t>
            </a:r>
            <a:endParaRPr kumimoji="1" lang="en-US" altLang="ja-JP" sz="8000" b="1" dirty="0" smtClean="0">
              <a:ln w="15875">
                <a:solidFill>
                  <a:schemeClr val="tx1"/>
                </a:solidFill>
              </a:ln>
              <a:solidFill>
                <a:schemeClr val="accent2"/>
              </a:solidFill>
            </a:endParaRPr>
          </a:p>
          <a:p>
            <a:r>
              <a:rPr kumimoji="1" lang="ja-JP" altLang="en-US" sz="8000" b="1" dirty="0" smtClean="0">
                <a:ln w="15875">
                  <a:solidFill>
                    <a:schemeClr val="tx1"/>
                  </a:solidFill>
                </a:ln>
                <a:solidFill>
                  <a:schemeClr val="accent2"/>
                </a:solidFill>
              </a:rPr>
              <a:t>子供向け</a:t>
            </a:r>
            <a:endParaRPr kumimoji="1" lang="en-US" altLang="ja-JP" sz="8000" b="1" dirty="0" smtClean="0">
              <a:ln w="15875">
                <a:solidFill>
                  <a:schemeClr val="tx1"/>
                </a:solidFill>
              </a:ln>
              <a:solidFill>
                <a:schemeClr val="accent2"/>
              </a:solidFill>
            </a:endParaRPr>
          </a:p>
          <a:p>
            <a:r>
              <a:rPr kumimoji="1" lang="ja-JP" altLang="en-US" sz="8000" b="1" dirty="0" smtClean="0">
                <a:ln w="15875">
                  <a:solidFill>
                    <a:schemeClr val="tx1"/>
                  </a:solidFill>
                </a:ln>
                <a:solidFill>
                  <a:schemeClr val="accent2"/>
                </a:solidFill>
              </a:rPr>
              <a:t>プログラミング教育</a:t>
            </a:r>
            <a:endParaRPr lang="en-US" altLang="ja-JP" sz="6600" b="1" dirty="0" smtClean="0">
              <a:ln w="15875">
                <a:solidFill>
                  <a:schemeClr val="tx1"/>
                </a:solidFill>
              </a:ln>
              <a:solidFill>
                <a:schemeClr val="accent2"/>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262" y="663677"/>
            <a:ext cx="7424738" cy="2585323"/>
          </a:xfrm>
          <a:prstGeom prst="rect">
            <a:avLst/>
          </a:prstGeom>
          <a:noFill/>
        </p:spPr>
        <p:txBody>
          <a:bodyPr wrap="square" rtlCol="0">
            <a:spAutoFit/>
          </a:bodyPr>
          <a:lstStyle/>
          <a:p>
            <a:pPr algn="ctr"/>
            <a:r>
              <a:rPr lang="ja-JP" altLang="en-US" sz="5400" b="1" dirty="0" smtClean="0">
                <a:solidFill>
                  <a:srgbClr val="FF6432"/>
                </a:solidFill>
              </a:rPr>
              <a:t>難</a:t>
            </a:r>
            <a:r>
              <a:rPr lang="ja-JP" altLang="en-US" sz="5400" b="1" dirty="0" smtClean="0"/>
              <a:t>しいはずのプログラミング教室が世界中で開催されている？？？</a:t>
            </a:r>
            <a:endParaRPr lang="en-US" altLang="ja-JP" sz="6000" b="1" dirty="0">
              <a:solidFill>
                <a:srgbClr val="FF6432"/>
              </a:solidFill>
            </a:endParaRPr>
          </a:p>
        </p:txBody>
      </p:sp>
      <p:sp>
        <p:nvSpPr>
          <p:cNvPr id="16" name="テキスト ボックス 15"/>
          <p:cNvSpPr txBox="1"/>
          <p:nvPr/>
        </p:nvSpPr>
        <p:spPr>
          <a:xfrm>
            <a:off x="755786" y="4124922"/>
            <a:ext cx="7424738" cy="1754327"/>
          </a:xfrm>
          <a:prstGeom prst="rect">
            <a:avLst/>
          </a:prstGeom>
          <a:noFill/>
        </p:spPr>
        <p:txBody>
          <a:bodyPr wrap="square" rtlCol="0">
            <a:spAutoFit/>
          </a:bodyPr>
          <a:lstStyle/>
          <a:p>
            <a:pPr algn="ctr"/>
            <a:r>
              <a:rPr lang="ja-JP" altLang="en-US" sz="5400" b="1" dirty="0" smtClean="0">
                <a:solidFill>
                  <a:srgbClr val="FF6432"/>
                </a:solidFill>
              </a:rPr>
              <a:t>すばらしい教材と</a:t>
            </a:r>
            <a:r>
              <a:rPr lang="en-US" altLang="ja-JP" sz="5400" b="1" dirty="0">
                <a:solidFill>
                  <a:srgbClr val="FF6432"/>
                </a:solidFill>
              </a:rPr>
              <a:t/>
            </a:r>
            <a:br>
              <a:rPr lang="en-US" altLang="ja-JP" sz="5400" b="1" dirty="0">
                <a:solidFill>
                  <a:srgbClr val="FF6432"/>
                </a:solidFill>
              </a:rPr>
            </a:br>
            <a:r>
              <a:rPr lang="ja-JP" altLang="en-US" sz="5400" b="1" dirty="0" smtClean="0">
                <a:solidFill>
                  <a:srgbClr val="FF6432"/>
                </a:solidFill>
              </a:rPr>
              <a:t>ツールがある</a:t>
            </a:r>
            <a:endParaRPr lang="en-US" altLang="ja-JP" sz="6000" b="1"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3">
            <a:extLst>
              <a:ext uri="{28A0092B-C50C-407E-A947-70E740481C1C}">
                <a14:useLocalDpi xmlns:a14="http://schemas.microsoft.com/office/drawing/2010/main" val="0"/>
              </a:ext>
            </a:extLst>
          </a:blip>
          <a:srcRect l="48214" t="-70" b="42645"/>
          <a:stretch/>
        </p:blipFill>
        <p:spPr>
          <a:xfrm>
            <a:off x="4932000" y="1809000"/>
            <a:ext cx="3167665" cy="22580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844116" y="2361869"/>
            <a:ext cx="4317556" cy="44172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747713" y="3384000"/>
            <a:ext cx="7424737" cy="2585323"/>
          </a:xfrm>
          <a:prstGeom prst="rect">
            <a:avLst/>
          </a:prstGeom>
          <a:noFill/>
          <a:ln w="25400">
            <a:noFill/>
          </a:ln>
        </p:spPr>
        <p:txBody>
          <a:bodyPr wrap="square" rtlCol="0">
            <a:spAutoFit/>
          </a:bodyPr>
          <a:lstStyle/>
          <a:p>
            <a:pPr algn="r"/>
            <a:r>
              <a:rPr lang="ja-JP" altLang="en-US" sz="5400" b="1" dirty="0" smtClean="0">
                <a:ln w="25400">
                  <a:noFill/>
                </a:ln>
                <a:solidFill>
                  <a:srgbClr val="FF6432"/>
                </a:solidFill>
              </a:rPr>
              <a:t>命</a:t>
            </a:r>
            <a:r>
              <a:rPr lang="ja-JP" altLang="en-US" sz="5400" b="1" dirty="0" smtClean="0">
                <a:ln w="25400">
                  <a:noFill/>
                </a:ln>
              </a:rPr>
              <a:t>令ブロックの</a:t>
            </a:r>
            <a:endParaRPr lang="en-US" altLang="ja-JP" sz="5400" b="1" dirty="0" smtClean="0">
              <a:ln w="25400">
                <a:noFill/>
              </a:ln>
            </a:endParaRPr>
          </a:p>
          <a:p>
            <a:pPr algn="r"/>
            <a:r>
              <a:rPr lang="ja-JP" altLang="en-US" sz="5400" b="1" dirty="0" smtClean="0">
                <a:ln w="25400">
                  <a:noFill/>
                </a:ln>
              </a:rPr>
              <a:t>組み合わせ</a:t>
            </a:r>
            <a:endParaRPr lang="en-US" altLang="ja-JP" sz="5400" b="1" dirty="0" smtClean="0">
              <a:ln w="25400">
                <a:noFill/>
              </a:ln>
            </a:endParaRPr>
          </a:p>
          <a:p>
            <a:pPr algn="r"/>
            <a:r>
              <a:rPr lang="en-US" altLang="ja-JP" sz="5400" b="1" dirty="0" smtClean="0">
                <a:ln w="25400">
                  <a:noFill/>
                </a:ln>
                <a:solidFill>
                  <a:srgbClr val="FF6432"/>
                </a:solidFill>
              </a:rPr>
              <a:t>= </a:t>
            </a:r>
            <a:r>
              <a:rPr lang="ja-JP" altLang="en-US" sz="5400" b="1" dirty="0" smtClean="0">
                <a:ln w="25400">
                  <a:noFill/>
                </a:ln>
                <a:solidFill>
                  <a:srgbClr val="FF6432"/>
                </a:solidFill>
              </a:rPr>
              <a:t>プログラム</a:t>
            </a:r>
            <a:endParaRPr lang="en-US" altLang="ja-JP" sz="8800" b="1" dirty="0">
              <a:ln w="25400">
                <a:noFill/>
              </a:ln>
              <a:solidFill>
                <a:srgbClr val="FF6432"/>
              </a:solidFill>
            </a:endParaRPr>
          </a:p>
        </p:txBody>
      </p:sp>
      <p:sp>
        <p:nvSpPr>
          <p:cNvPr id="17" name="テキスト ボックス 16"/>
          <p:cNvSpPr txBox="1"/>
          <p:nvPr/>
        </p:nvSpPr>
        <p:spPr>
          <a:xfrm>
            <a:off x="717658" y="684673"/>
            <a:ext cx="6554342" cy="1754327"/>
          </a:xfrm>
          <a:prstGeom prst="rect">
            <a:avLst/>
          </a:prstGeom>
          <a:noFill/>
          <a:ln w="25400">
            <a:noFill/>
          </a:ln>
        </p:spPr>
        <p:txBody>
          <a:bodyPr wrap="square" rtlCol="0">
            <a:spAutoFit/>
          </a:bodyPr>
          <a:lstStyle/>
          <a:p>
            <a:r>
              <a:rPr lang="ja-JP" altLang="en-US" sz="5400" b="1" dirty="0" smtClean="0">
                <a:ln w="25400">
                  <a:noFill/>
                </a:ln>
                <a:solidFill>
                  <a:srgbClr val="FF6432"/>
                </a:solidFill>
              </a:rPr>
              <a:t>命</a:t>
            </a:r>
            <a:r>
              <a:rPr lang="ja-JP" altLang="en-US" sz="5400" b="1" dirty="0" smtClean="0">
                <a:ln w="25400">
                  <a:noFill/>
                </a:ln>
              </a:rPr>
              <a:t>令ブロック</a:t>
            </a:r>
            <a:r>
              <a:rPr lang="en-US" altLang="ja-JP" sz="5400" b="1" dirty="0" smtClean="0">
                <a:ln w="25400">
                  <a:noFill/>
                </a:ln>
                <a:solidFill>
                  <a:srgbClr val="FF6432"/>
                </a:solidFill>
              </a:rPr>
              <a:t/>
            </a:r>
            <a:br>
              <a:rPr lang="en-US" altLang="ja-JP" sz="5400" b="1" dirty="0" smtClean="0">
                <a:ln w="25400">
                  <a:noFill/>
                </a:ln>
                <a:solidFill>
                  <a:srgbClr val="FF6432"/>
                </a:solidFill>
              </a:rPr>
            </a:br>
            <a:r>
              <a:rPr lang="en-US" altLang="ja-JP" sz="5400" b="1" dirty="0" smtClean="0">
                <a:ln w="25400">
                  <a:noFill/>
                </a:ln>
                <a:solidFill>
                  <a:srgbClr val="FF6432"/>
                </a:solidFill>
              </a:rPr>
              <a:t>= </a:t>
            </a:r>
            <a:r>
              <a:rPr lang="ja-JP" altLang="en-US" sz="5400" b="1" dirty="0" smtClean="0">
                <a:ln w="25400">
                  <a:noFill/>
                </a:ln>
                <a:solidFill>
                  <a:srgbClr val="FF6432"/>
                </a:solidFill>
              </a:rPr>
              <a:t>プログラムの命令</a:t>
            </a:r>
            <a:endParaRPr lang="en-US" altLang="ja-JP" sz="5400" b="1" dirty="0">
              <a:ln w="25400">
                <a:no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38133</TotalTime>
  <Words>1723</Words>
  <Application>Microsoft Macintosh PowerPoint</Application>
  <PresentationFormat>画面に合わせる (4:3)</PresentationFormat>
  <Paragraphs>256</Paragraphs>
  <Slides>34</Slides>
  <Notes>34</Notes>
  <HiddenSlides>0</HiddenSlides>
  <MMClips>0</MMClips>
  <ScaleCrop>false</ScaleCrop>
  <HeadingPairs>
    <vt:vector size="4" baseType="variant">
      <vt:variant>
        <vt:lpstr>テーマ</vt:lpstr>
      </vt:variant>
      <vt:variant>
        <vt:i4>1</vt:i4>
      </vt:variant>
      <vt:variant>
        <vt:lpstr>スライド タイトル</vt:lpstr>
      </vt:variant>
      <vt:variant>
        <vt:i4>34</vt:i4>
      </vt:variant>
    </vt:vector>
  </HeadingPairs>
  <TitlesOfParts>
    <vt:vector size="35" baseType="lpstr">
      <vt:lpstr>Office テーマ</vt:lpstr>
      <vt:lpstr>KIDS, RUBY, FUN!</vt:lpstr>
      <vt:lpstr>PowerPoint プレゼンテーション</vt:lpstr>
      <vt:lpstr>松江市 中学生Ｒｕｂｙ教室 （2008年〜）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822</cp:revision>
  <cp:lastPrinted>2014-11-16T02:09:49Z</cp:lastPrinted>
  <dcterms:created xsi:type="dcterms:W3CDTF">2014-09-17T02:10:41Z</dcterms:created>
  <dcterms:modified xsi:type="dcterms:W3CDTF">2015-03-27T21:51:17Z</dcterms:modified>
</cp:coreProperties>
</file>